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48.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48"/>
  </p:handoutMasterIdLst>
  <p:sldIdLst>
    <p:sldId id="256" r:id="rId3"/>
    <p:sldId id="257" r:id="rId4"/>
    <p:sldId id="258" r:id="rId6"/>
    <p:sldId id="287" r:id="rId7"/>
    <p:sldId id="259" r:id="rId8"/>
    <p:sldId id="308" r:id="rId9"/>
    <p:sldId id="295" r:id="rId10"/>
    <p:sldId id="260" r:id="rId11"/>
    <p:sldId id="311" r:id="rId12"/>
    <p:sldId id="310" r:id="rId13"/>
    <p:sldId id="312" r:id="rId14"/>
    <p:sldId id="267" r:id="rId15"/>
    <p:sldId id="314" r:id="rId16"/>
    <p:sldId id="313" r:id="rId17"/>
    <p:sldId id="268" r:id="rId18"/>
    <p:sldId id="299" r:id="rId19"/>
    <p:sldId id="294" r:id="rId20"/>
    <p:sldId id="298" r:id="rId21"/>
    <p:sldId id="269" r:id="rId22"/>
    <p:sldId id="291" r:id="rId23"/>
    <p:sldId id="289" r:id="rId24"/>
    <p:sldId id="290" r:id="rId25"/>
    <p:sldId id="292" r:id="rId26"/>
    <p:sldId id="293" r:id="rId27"/>
    <p:sldId id="301" r:id="rId28"/>
    <p:sldId id="270" r:id="rId29"/>
    <p:sldId id="318" r:id="rId30"/>
    <p:sldId id="315" r:id="rId31"/>
    <p:sldId id="316" r:id="rId32"/>
    <p:sldId id="317" r:id="rId33"/>
    <p:sldId id="302" r:id="rId34"/>
    <p:sldId id="271" r:id="rId35"/>
    <p:sldId id="275" r:id="rId36"/>
    <p:sldId id="276" r:id="rId37"/>
    <p:sldId id="277" r:id="rId38"/>
    <p:sldId id="272" r:id="rId39"/>
    <p:sldId id="323" r:id="rId40"/>
    <p:sldId id="322" r:id="rId41"/>
    <p:sldId id="273" r:id="rId42"/>
    <p:sldId id="300" r:id="rId43"/>
    <p:sldId id="297" r:id="rId44"/>
    <p:sldId id="274" r:id="rId45"/>
    <p:sldId id="324" r:id="rId46"/>
    <p:sldId id="319" r:id="rId47"/>
  </p:sldIdLst>
  <p:sldSz cx="24384000" cy="13716000"/>
  <p:notesSz cx="6858000" cy="9144000"/>
  <p:custDataLst>
    <p:tags r:id="rId52"/>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99"/>
    <a:srgbClr val="FAFAFA"/>
    <a:srgbClr val="0000B2"/>
    <a:srgbClr val="CECEED"/>
    <a:srgbClr val="496E88"/>
    <a:srgbClr val="0035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95" autoAdjust="0"/>
    <p:restoredTop sz="90272"/>
  </p:normalViewPr>
  <p:slideViewPr>
    <p:cSldViewPr snapToGrid="0">
      <p:cViewPr varScale="1">
        <p:scale>
          <a:sx n="71" d="100"/>
          <a:sy n="71" d="100"/>
        </p:scale>
        <p:origin x="108"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gs" Target="tags/tag13.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p:txBody>
      </p:sp>
      <p:sp>
        <p:nvSpPr>
          <p:cNvPr id="98" name="Shape 98"/>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a:defRPr>
    </a:lvl1pPr>
    <a:lvl2pPr indent="228600" defTabSz="457200" latinLnBrk="0">
      <a:lnSpc>
        <a:spcPct val="118000"/>
      </a:lnSpc>
      <a:defRPr sz="2200">
        <a:latin typeface="+mn-lt"/>
        <a:ea typeface="+mn-ea"/>
        <a:cs typeface="+mn-cs"/>
        <a:sym typeface="Helvetica"/>
      </a:defRPr>
    </a:lvl2pPr>
    <a:lvl3pPr indent="457200" defTabSz="457200" latinLnBrk="0">
      <a:lnSpc>
        <a:spcPct val="118000"/>
      </a:lnSpc>
      <a:defRPr sz="2200">
        <a:latin typeface="+mn-lt"/>
        <a:ea typeface="+mn-ea"/>
        <a:cs typeface="+mn-cs"/>
        <a:sym typeface="Helvetica"/>
      </a:defRPr>
    </a:lvl3pPr>
    <a:lvl4pPr indent="685800" defTabSz="457200" latinLnBrk="0">
      <a:lnSpc>
        <a:spcPct val="118000"/>
      </a:lnSpc>
      <a:defRPr sz="2200">
        <a:latin typeface="+mn-lt"/>
        <a:ea typeface="+mn-ea"/>
        <a:cs typeface="+mn-cs"/>
        <a:sym typeface="Helvetica"/>
      </a:defRPr>
    </a:lvl4pPr>
    <a:lvl5pPr indent="914400" defTabSz="457200" latinLnBrk="0">
      <a:lnSpc>
        <a:spcPct val="118000"/>
      </a:lnSpc>
      <a:defRPr sz="2200">
        <a:latin typeface="+mn-lt"/>
        <a:ea typeface="+mn-ea"/>
        <a:cs typeface="+mn-cs"/>
        <a:sym typeface="Helvetica"/>
      </a:defRPr>
    </a:lvl5pPr>
    <a:lvl6pPr indent="1143000" defTabSz="457200" latinLnBrk="0">
      <a:lnSpc>
        <a:spcPct val="118000"/>
      </a:lnSpc>
      <a:defRPr sz="2200">
        <a:latin typeface="+mn-lt"/>
        <a:ea typeface="+mn-ea"/>
        <a:cs typeface="+mn-cs"/>
        <a:sym typeface="Helvetica"/>
      </a:defRPr>
    </a:lvl6pPr>
    <a:lvl7pPr indent="1371600" defTabSz="457200" latinLnBrk="0">
      <a:lnSpc>
        <a:spcPct val="118000"/>
      </a:lnSpc>
      <a:defRPr sz="2200">
        <a:latin typeface="+mn-lt"/>
        <a:ea typeface="+mn-ea"/>
        <a:cs typeface="+mn-cs"/>
        <a:sym typeface="Helvetica"/>
      </a:defRPr>
    </a:lvl7pPr>
    <a:lvl8pPr indent="1600200" defTabSz="457200" latinLnBrk="0">
      <a:lnSpc>
        <a:spcPct val="118000"/>
      </a:lnSpc>
      <a:defRPr sz="2200">
        <a:latin typeface="+mn-lt"/>
        <a:ea typeface="+mn-ea"/>
        <a:cs typeface="+mn-cs"/>
        <a:sym typeface="Helvetica"/>
      </a:defRPr>
    </a:lvl8pPr>
    <a:lvl9pPr indent="1828800" defTabSz="457200" latinLnBrk="0">
      <a:lnSpc>
        <a:spcPct val="118000"/>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indent="0" algn="l" defTabSz="457200" rtl="0" eaLnBrk="1" fontAlgn="auto" latinLnBrk="0" hangingPunct="1">
                  <a:lnSpc>
                    <a:spcPct val="118000"/>
                  </a:lnSpc>
                  <a:spcBef>
                    <a:spcPts val="0"/>
                  </a:spcBef>
                  <a:spcAft>
                    <a:spcPts val="0"/>
                  </a:spcAft>
                  <a:buClrTx/>
                  <a:buSzTx/>
                  <a:buFontTx/>
                  <a:buNone/>
                  <a:defRPr/>
                </a:pPr>
                <a:r>
                  <a:rPr lang="zh-CN" altLang="en-US" smtClean="0">
                    <a:latin typeface="等线" panose="02010600030101010101" pitchFamily="2" charset="-122"/>
                    <a:ea typeface="等线" panose="02010600030101010101" pitchFamily="2" charset="-122"/>
                  </a:rPr>
                  <a:t>用经典</a:t>
                </a:r>
                <a:r>
                  <a:rPr lang="en-US" altLang="zh-CN" smtClean="0">
                    <a:latin typeface="等线" panose="02010600030101010101" pitchFamily="2" charset="-122"/>
                    <a:ea typeface="等线" panose="02010600030101010101" pitchFamily="2" charset="-122"/>
                  </a:rPr>
                  <a:t>log-bin</a:t>
                </a:r>
                <a:r>
                  <a:rPr lang="zh-CN" altLang="en-US" smtClean="0">
                    <a:latin typeface="等线" panose="02010600030101010101" pitchFamily="2" charset="-122"/>
                    <a:ea typeface="等线" panose="02010600030101010101" pitchFamily="2" charset="-122"/>
                  </a:rPr>
                  <a:t>分箱绘制，曲线不直（此处</a:t>
                </a:r>
                <a14:m>
                  <m:oMath xmlns:m="http://schemas.openxmlformats.org/officeDocument/2006/math">
                    <m:sSup>
                      <m:sSupPr>
                        <m:ctrlPr>
                          <a:rPr lang="en-US" altLang="zh-CN" i="1" smtClean="0">
                            <a:latin typeface="Cambria Math" panose="02040503050406030204" pitchFamily="18" charset="0"/>
                            <a:ea typeface="等线" panose="02010600030101010101" pitchFamily="2" charset="-122"/>
                          </a:rPr>
                        </m:ctrlPr>
                      </m:sSupPr>
                      <m:e>
                        <m:r>
                          <a:rPr lang="en-US" altLang="zh-CN" b="1" i="1" smtClean="0">
                            <a:latin typeface="Cambria Math" panose="02040503050406030204" pitchFamily="18" charset="0"/>
                            <a:ea typeface="等线" panose="02010600030101010101" pitchFamily="2" charset="-122"/>
                          </a:rPr>
                          <m:t>𝑳</m:t>
                        </m:r>
                      </m:e>
                      <m:sup>
                        <m:r>
                          <a:rPr lang="en-US" altLang="zh-CN" b="1" i="1" smtClean="0">
                            <a:latin typeface="Cambria Math" panose="02040503050406030204" pitchFamily="18" charset="0"/>
                            <a:ea typeface="等线" panose="02010600030101010101" pitchFamily="2" charset="-122"/>
                          </a:rPr>
                          <m:t>−</m:t>
                        </m:r>
                        <m:r>
                          <a:rPr lang="en-US" altLang="zh-CN" b="1" i="1" smtClean="0">
                            <a:latin typeface="Cambria Math" panose="02040503050406030204" pitchFamily="18" charset="0"/>
                            <a:ea typeface="等线" panose="02010600030101010101" pitchFamily="2" charset="-122"/>
                          </a:rPr>
                          <m:t>𝟏</m:t>
                        </m:r>
                      </m:sup>
                    </m:sSup>
                  </m:oMath>
                </a14:m>
                <a:r>
                  <a:rPr lang="zh-CN" altLang="en-US" smtClean="0">
                    <a:latin typeface="等线" panose="02010600030101010101" pitchFamily="2" charset="-122"/>
                    <a:ea typeface="等线" panose="02010600030101010101" pitchFamily="2" charset="-122"/>
                  </a:rPr>
                  <a:t>存疑）。</a:t>
                </a:r>
                <a:endParaRPr lang="en-US" altLang="zh-CN" smtClean="0">
                  <a:latin typeface="等线" panose="02010600030101010101" pitchFamily="2" charset="-122"/>
                  <a:ea typeface="等线" panose="02010600030101010101" pitchFamily="2" charset="-122"/>
                </a:endParaRPr>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r>
              <a:rPr lang="en-US" altLang="zh-CN"/>
              <a:t>13min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mtClean="0"/>
              <a:t>①这种归一化方法基于一个前提：各区域应具有相似的可检测性。若某个分箱出现覆盖不足或过度覆盖的情况，这可能源于实验方案的限制。</a:t>
            </a:r>
            <a:endParaRPr lang="en-US" altLang="zh-CN" smtClean="0"/>
          </a:p>
          <a:p>
            <a:r>
              <a:rPr lang="zh-CN" altLang="en-US" smtClean="0"/>
              <a:t>②</a:t>
            </a:r>
            <a:r>
              <a:rPr lang="en-US" altLang="zh-CN" smtClean="0"/>
              <a:t>SCE</a:t>
            </a:r>
            <a:r>
              <a:rPr lang="zh-CN" altLang="en-US" smtClean="0"/>
              <a:t>、</a:t>
            </a:r>
            <a:r>
              <a:rPr lang="en-US" altLang="zh-CN" smtClean="0"/>
              <a:t>ICE</a:t>
            </a:r>
            <a:r>
              <a:rPr lang="zh-CN" altLang="en-US" smtClean="0"/>
              <a:t>是去趋势偏差方法，并不严格等于</a:t>
            </a:r>
            <a:r>
              <a:rPr lang="en-US" altLang="zh-CN" smtClean="0"/>
              <a:t>1</a:t>
            </a:r>
            <a:r>
              <a:rPr lang="zh-CN" altLang="en-US" smtClean="0"/>
              <a:t>，</a:t>
            </a:r>
            <a:r>
              <a:rPr lang="en-US" altLang="zh-CN" smtClean="0"/>
              <a:t>KR</a:t>
            </a:r>
            <a:r>
              <a:rPr lang="zh-CN" altLang="en-US" smtClean="0"/>
              <a:t>方法是等于</a:t>
            </a:r>
            <a:r>
              <a:rPr lang="en-US" altLang="zh-CN" smtClean="0"/>
              <a:t>1</a:t>
            </a:r>
            <a:r>
              <a:rPr lang="zh-CN" altLang="en-US" smtClean="0"/>
              <a:t>的。</a:t>
            </a:r>
            <a:endParaRPr lang="en-US" altLang="zh-CN" smtClean="0"/>
          </a:p>
          <a:p>
            <a:endParaRPr lang="en-US" altLang="zh-CN" smtClean="0"/>
          </a:p>
          <a:p>
            <a:r>
              <a:rPr lang="en-US" altLang="zh-CN" smtClean="0"/>
              <a:t>Ref: </a:t>
            </a:r>
            <a:endParaRPr lang="en-US" altLang="zh-CN" smtClean="0"/>
          </a:p>
          <a:p>
            <a:r>
              <a:rPr lang="es-ES" altLang="zh-CN" sz="2200" smtClean="0">
                <a:effectLst/>
                <a:latin typeface="+mn-lt"/>
                <a:ea typeface="+mn-ea"/>
                <a:cs typeface="+mn-cs"/>
                <a:sym typeface="Helvetica"/>
              </a:rPr>
              <a:t>[1] Garcia-Luis J, Lazar-Stefanita L, Gutierrez-Escribano P et al (2019) Fact mediates cohesin </a:t>
            </a:r>
            <a:r>
              <a:rPr lang="en-US" altLang="zh-CN" sz="2200" smtClean="0">
                <a:effectLst/>
                <a:latin typeface="+mn-lt"/>
                <a:ea typeface="+mn-ea"/>
                <a:cs typeface="+mn-cs"/>
                <a:sym typeface="Helvetica"/>
              </a:rPr>
              <a:t>function on chromatin. Nat Struct Mol Biol 26 (10):9700–9979</a:t>
            </a:r>
            <a:endParaRPr lang="en-US" altLang="zh-CN" sz="2200" smtClean="0">
              <a:effectLst/>
              <a:latin typeface="+mn-lt"/>
              <a:ea typeface="+mn-ea"/>
              <a:cs typeface="+mn-cs"/>
              <a:sym typeface="Helvetica"/>
            </a:endParaRPr>
          </a:p>
          <a:p>
            <a:r>
              <a:rPr lang="en-US" altLang="zh-CN" sz="2200" smtClean="0">
                <a:effectLst/>
                <a:latin typeface="+mn-lt"/>
                <a:ea typeface="+mn-ea"/>
                <a:cs typeface="+mn-cs"/>
                <a:sym typeface="Helvetica"/>
              </a:rPr>
              <a:t>[2</a:t>
            </a:r>
            <a:r>
              <a:rPr lang="en-US" altLang="zh-CN" sz="2200" baseline="0" smtClean="0">
                <a:effectLst/>
                <a:latin typeface="+mn-lt"/>
                <a:ea typeface="+mn-ea"/>
                <a:cs typeface="+mn-cs"/>
                <a:sym typeface="Helvetica"/>
              </a:rPr>
              <a:t>] </a:t>
            </a:r>
            <a:r>
              <a:rPr lang="en-US" altLang="zh-CN" sz="2200" b="0" i="0" smtClean="0">
                <a:effectLst/>
                <a:latin typeface="+mn-lt"/>
                <a:ea typeface="+mn-ea"/>
                <a:cs typeface="+mn-cs"/>
                <a:sym typeface="Helvetica"/>
              </a:rPr>
              <a:t>Cournac, A., Marie-Nelly, H., Marbouty, M. </a:t>
            </a:r>
            <a:r>
              <a:rPr lang="en-US" altLang="zh-CN" sz="2200" b="0" i="1" smtClean="0">
                <a:effectLst/>
                <a:latin typeface="+mn-lt"/>
                <a:ea typeface="+mn-ea"/>
                <a:cs typeface="+mn-cs"/>
                <a:sym typeface="Helvetica"/>
              </a:rPr>
              <a:t>et al.</a:t>
            </a:r>
            <a:r>
              <a:rPr lang="en-US" altLang="zh-CN" sz="2200" b="0" i="0" smtClean="0">
                <a:effectLst/>
                <a:latin typeface="+mn-lt"/>
                <a:ea typeface="+mn-ea"/>
                <a:cs typeface="+mn-cs"/>
                <a:sym typeface="Helvetica"/>
              </a:rPr>
              <a:t> Normalization of a chromosomal contact map. </a:t>
            </a:r>
            <a:r>
              <a:rPr lang="en-US" altLang="zh-CN" sz="2200" b="0" i="1" smtClean="0">
                <a:effectLst/>
                <a:latin typeface="+mn-lt"/>
                <a:ea typeface="+mn-ea"/>
                <a:cs typeface="+mn-cs"/>
                <a:sym typeface="Helvetica"/>
              </a:rPr>
              <a:t>BMC Genomics</a:t>
            </a:r>
            <a:r>
              <a:rPr lang="en-US" altLang="zh-CN" sz="2200" b="0" i="0" smtClean="0">
                <a:effectLst/>
                <a:latin typeface="+mn-lt"/>
                <a:ea typeface="+mn-ea"/>
                <a:cs typeface="+mn-cs"/>
                <a:sym typeface="Helvetica"/>
              </a:rPr>
              <a:t> </a:t>
            </a:r>
            <a:r>
              <a:rPr lang="en-US" altLang="zh-CN" sz="2200" b="1" i="0" smtClean="0">
                <a:effectLst/>
                <a:latin typeface="+mn-lt"/>
                <a:ea typeface="+mn-ea"/>
                <a:cs typeface="+mn-cs"/>
                <a:sym typeface="Helvetica"/>
              </a:rPr>
              <a:t>13</a:t>
            </a:r>
            <a:r>
              <a:rPr lang="en-US" altLang="zh-CN" sz="2200" b="0" i="0" smtClean="0">
                <a:effectLst/>
                <a:latin typeface="+mn-lt"/>
                <a:ea typeface="+mn-ea"/>
                <a:cs typeface="+mn-cs"/>
                <a:sym typeface="Helvetica"/>
              </a:rPr>
              <a:t>, 436 (2012). https://doi.org/10.1186/1471-2164-13-436</a:t>
            </a:r>
            <a:endParaRPr lang="en-US" altLang="zh-CN" sz="2200" b="0" i="0" smtClean="0">
              <a:effectLst/>
              <a:latin typeface="+mn-lt"/>
              <a:ea typeface="+mn-ea"/>
              <a:cs typeface="+mn-cs"/>
              <a:sym typeface="Helvetica"/>
            </a:endParaRPr>
          </a:p>
          <a:p>
            <a:r>
              <a:rPr lang="en-US" altLang="zh-CN" sz="2200" b="0" i="0" smtClean="0">
                <a:effectLst/>
                <a:latin typeface="+mn-lt"/>
                <a:ea typeface="+mn-ea"/>
                <a:cs typeface="+mn-cs"/>
                <a:sym typeface="Helvetica"/>
              </a:rPr>
              <a:t>[3] </a:t>
            </a:r>
            <a:r>
              <a:rPr lang="en-US" altLang="zh-CN" sz="2200" smtClean="0">
                <a:effectLst/>
                <a:latin typeface="+mn-lt"/>
                <a:ea typeface="+mn-ea"/>
                <a:cs typeface="+mn-cs"/>
                <a:sym typeface="Helvetica"/>
              </a:rPr>
              <a:t>Imakaev M, Fudenberg G, McCord RP et al (2012) Iterative correction of hi-c data reveals hallmarks of chromosome organization. Nat Methods 9(10):9990–1003</a:t>
            </a:r>
            <a:endParaRPr lang="en-US" altLang="zh-CN" sz="2200" smtClean="0">
              <a:effectLst/>
              <a:latin typeface="+mn-lt"/>
              <a:ea typeface="+mn-ea"/>
              <a:cs typeface="+mn-cs"/>
              <a:sym typeface="Helvetica"/>
            </a:endParaRPr>
          </a:p>
          <a:p>
            <a:r>
              <a:rPr lang="en-US" altLang="zh-CN" sz="2200" smtClean="0">
                <a:effectLst/>
                <a:latin typeface="+mn-lt"/>
                <a:ea typeface="+mn-ea"/>
                <a:cs typeface="+mn-cs"/>
                <a:sym typeface="Helvetica"/>
              </a:rPr>
              <a:t>[4]</a:t>
            </a:r>
            <a:r>
              <a:rPr lang="en-US" altLang="zh-CN" sz="2200" baseline="0" smtClean="0">
                <a:effectLst/>
                <a:latin typeface="+mn-lt"/>
                <a:ea typeface="+mn-ea"/>
                <a:cs typeface="+mn-cs"/>
                <a:sym typeface="Helvetica"/>
              </a:rPr>
              <a:t> </a:t>
            </a:r>
            <a:r>
              <a:rPr lang="en-US" altLang="zh-CN" sz="2200" b="0" i="0" smtClean="0">
                <a:effectLst/>
                <a:latin typeface="+mn-lt"/>
                <a:ea typeface="+mn-ea"/>
                <a:cs typeface="+mn-cs"/>
                <a:sym typeface="Helvetica"/>
              </a:rPr>
              <a:t>Yaffe, E. &amp; Tanay, A. Probabilistic modeling of Hi-C contact maps eliminates systematic biases to characterize global chromosomal architecture. </a:t>
            </a:r>
            <a:r>
              <a:rPr lang="en-US" altLang="zh-CN" sz="2200" b="0" i="1" smtClean="0">
                <a:effectLst/>
                <a:latin typeface="+mn-lt"/>
                <a:ea typeface="+mn-ea"/>
                <a:cs typeface="+mn-cs"/>
                <a:sym typeface="Helvetica"/>
              </a:rPr>
              <a:t>Nat. Genet.</a:t>
            </a:r>
            <a:r>
              <a:rPr lang="en-US" altLang="zh-CN" sz="2200" b="0" i="0" smtClean="0">
                <a:effectLst/>
                <a:latin typeface="+mn-lt"/>
                <a:ea typeface="+mn-ea"/>
                <a:cs typeface="+mn-cs"/>
                <a:sym typeface="Helvetica"/>
              </a:rPr>
              <a:t> </a:t>
            </a:r>
            <a:r>
              <a:rPr lang="en-US" altLang="zh-CN" sz="2200" b="1" i="0" smtClean="0">
                <a:effectLst/>
                <a:latin typeface="+mn-lt"/>
                <a:ea typeface="+mn-ea"/>
                <a:cs typeface="+mn-cs"/>
                <a:sym typeface="Helvetica"/>
              </a:rPr>
              <a:t>43</a:t>
            </a:r>
            <a:r>
              <a:rPr lang="en-US" altLang="zh-CN" sz="2200" b="0" i="0" smtClean="0">
                <a:effectLst/>
                <a:latin typeface="+mn-lt"/>
                <a:ea typeface="+mn-ea"/>
                <a:cs typeface="+mn-cs"/>
                <a:sym typeface="Helvetica"/>
              </a:rPr>
              <a:t>, 1059–1065 (2011).</a:t>
            </a:r>
            <a:endParaRPr lang="en-US" altLang="zh-CN" sz="2200" b="0" i="0" smtClean="0">
              <a:effectLst/>
              <a:latin typeface="+mn-lt"/>
              <a:ea typeface="+mn-ea"/>
              <a:cs typeface="+mn-cs"/>
              <a:sym typeface="Helvetica"/>
            </a:endParaRPr>
          </a:p>
          <a:p>
            <a:r>
              <a:rPr lang="en-US" altLang="zh-CN" sz="2200" b="0" i="0" smtClean="0">
                <a:effectLst/>
                <a:latin typeface="+mn-lt"/>
                <a:ea typeface="+mn-ea"/>
                <a:cs typeface="+mn-cs"/>
                <a:sym typeface="Helvetica"/>
              </a:rPr>
              <a:t>[5]</a:t>
            </a:r>
            <a:r>
              <a:rPr lang="en-US" altLang="zh-CN" sz="2200" b="0" i="0" baseline="0" smtClean="0">
                <a:effectLst/>
                <a:latin typeface="+mn-lt"/>
                <a:ea typeface="+mn-ea"/>
                <a:cs typeface="+mn-cs"/>
                <a:sym typeface="Helvetica"/>
              </a:rPr>
              <a:t> </a:t>
            </a:r>
            <a:r>
              <a:rPr lang="en-US" altLang="zh-CN" sz="2200" smtClean="0">
                <a:effectLst/>
                <a:latin typeface="+mn-lt"/>
                <a:ea typeface="+mn-ea"/>
                <a:cs typeface="+mn-cs"/>
                <a:sym typeface="Helvetica"/>
              </a:rPr>
              <a:t>Knight PA, Ruiz D (2012) A fast algorithm for matrix balancing. IMA J Numer Anal 33 (3):1029–1047</a:t>
            </a:r>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r>
              <a:rPr lang="zh-CN" altLang="en-US"/>
              <a:t>在染色质区室中互相作用相对频繁的基因组区域，这些就是拓扑结构域</a:t>
            </a:r>
            <a:r>
              <a:rPr lang="en-US" altLang="zh-CN"/>
              <a:t> TAD</a:t>
            </a:r>
            <a:r>
              <a:rPr lang="zh-CN" altLang="en-US"/>
              <a:t>。</a:t>
            </a:r>
            <a:endParaRPr lang="zh-CN" altLang="en-US"/>
          </a:p>
          <a:p>
            <a:r>
              <a:rPr lang="zh-CN" altLang="en-US"/>
              <a:t>一般这些区域在不同的哺乳动物的不同细胞中都很保守，并且高度富集</a:t>
            </a:r>
            <a:r>
              <a:rPr lang="en-US" altLang="zh-CN"/>
              <a:t> CTCF </a:t>
            </a:r>
            <a:r>
              <a:rPr lang="zh-CN" altLang="en-US"/>
              <a:t>和</a:t>
            </a:r>
            <a:r>
              <a:rPr lang="en-US" altLang="zh-CN"/>
              <a:t> </a:t>
            </a:r>
            <a:r>
              <a:rPr lang="zh-CN" altLang="en-US"/>
              <a:t>粘附蛋白。</a:t>
            </a:r>
            <a:endParaRPr lang="zh-CN" altLang="en-US"/>
          </a:p>
          <a:p>
            <a:r>
              <a:rPr lang="zh-CN" altLang="en-US"/>
              <a:t>通过计算基因互作矩阵，大三角形中几个深红色的三角代表内部高度互作域被定义为拓扑结构域，一般是</a:t>
            </a:r>
            <a:r>
              <a:rPr lang="en-US" altLang="zh-CN"/>
              <a:t>400-800kb</a:t>
            </a:r>
            <a:r>
              <a:rPr lang="zh-CN" altLang="en-US"/>
              <a:t>较稳定的复制单元。</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7.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Title &amp; Subtitle">
    <p:spTree>
      <p:nvGrpSpPr>
        <p:cNvPr id="1" name=""/>
        <p:cNvGrpSpPr/>
        <p:nvPr/>
      </p:nvGrpSpPr>
      <p:grpSpPr>
        <a:xfrm>
          <a:off x="0" y="0"/>
          <a:ext cx="0" cy="0"/>
          <a:chOff x="0" y="0"/>
          <a:chExt cx="0" cy="0"/>
        </a:xfrm>
      </p:grpSpPr>
      <p:sp>
        <p:nvSpPr>
          <p:cNvPr id="17" name="矩形 2"/>
          <p:cNvSpPr/>
          <p:nvPr/>
        </p:nvSpPr>
        <p:spPr>
          <a:xfrm>
            <a:off x="-1" y="0"/>
            <a:ext cx="24384001" cy="13716000"/>
          </a:xfrm>
          <a:prstGeom prst="rect">
            <a:avLst/>
          </a:prstGeom>
          <a:solidFill>
            <a:srgbClr val="144168"/>
          </a:solidFill>
          <a:ln w="12700">
            <a:miter lim="400000"/>
          </a:ln>
        </p:spPr>
        <p:txBody>
          <a:bodyPr lIns="45719" rIns="45719" anchor="ctr"/>
          <a:lstStyle/>
          <a:p>
            <a:pPr defTabSz="914400">
              <a:defRPr sz="1800">
                <a:solidFill>
                  <a:srgbClr val="FFFFFF"/>
                </a:solidFill>
              </a:defRPr>
            </a:pPr>
          </a:p>
        </p:txBody>
      </p:sp>
      <p:pic>
        <p:nvPicPr>
          <p:cNvPr id="18" name="图形 8" descr="图形 8"/>
          <p:cNvPicPr>
            <a:picLocks noChangeAspect="1"/>
          </p:cNvPicPr>
          <p:nvPr/>
        </p:nvPicPr>
        <p:blipFill>
          <a:blip r:embed="rId2">
            <a:alphaModFix amt="60000"/>
          </a:blip>
          <a:srcRect r="31196" b="18959"/>
          <a:stretch>
            <a:fillRect/>
          </a:stretch>
        </p:blipFill>
        <p:spPr>
          <a:xfrm>
            <a:off x="13135717" y="3843899"/>
            <a:ext cx="11248283" cy="9865114"/>
          </a:xfrm>
          <a:prstGeom prst="rect">
            <a:avLst/>
          </a:prstGeom>
          <a:ln w="12700">
            <a:miter lim="400000"/>
            <a:headEnd/>
            <a:tailEnd/>
          </a:ln>
        </p:spPr>
      </p:pic>
      <p:pic>
        <p:nvPicPr>
          <p:cNvPr id="19" name="图片 3" descr="图片 3"/>
          <p:cNvPicPr>
            <a:picLocks noChangeAspect="1"/>
          </p:cNvPicPr>
          <p:nvPr/>
        </p:nvPicPr>
        <p:blipFill>
          <a:blip r:embed="rId3"/>
          <a:srcRect t="22189"/>
          <a:stretch>
            <a:fillRect/>
          </a:stretch>
        </p:blipFill>
        <p:spPr>
          <a:xfrm>
            <a:off x="695377" y="459773"/>
            <a:ext cx="6311017" cy="1132651"/>
          </a:xfrm>
          <a:prstGeom prst="rect">
            <a:avLst/>
          </a:prstGeom>
          <a:ln w="12700">
            <a:miter lim="400000"/>
            <a:headEnd/>
            <a:tailEnd/>
          </a:ln>
        </p:spPr>
      </p:pic>
      <p:sp>
        <p:nvSpPr>
          <p:cNvPr id="20" name="Title Text"/>
          <p:cNvSpPr txBox="1">
            <a:spLocks noGrp="1"/>
          </p:cNvSpPr>
          <p:nvPr>
            <p:ph type="title" hasCustomPrompt="1"/>
          </p:nvPr>
        </p:nvSpPr>
        <p:spPr>
          <a:xfrm>
            <a:off x="2782689" y="3789034"/>
            <a:ext cx="18796001" cy="2912132"/>
          </a:xfrm>
          <a:prstGeom prst="rect">
            <a:avLst/>
          </a:prstGeom>
        </p:spPr>
        <p:txBody>
          <a:bodyPr anchor="b"/>
          <a:lstStyle>
            <a:lvl1pPr algn="ctr">
              <a:defRPr sz="11200"/>
            </a:lvl1pPr>
          </a:lstStyle>
          <a:p>
            <a:r>
              <a:t>Title Text</a:t>
            </a:r>
          </a:p>
        </p:txBody>
      </p:sp>
      <p:sp>
        <p:nvSpPr>
          <p:cNvPr id="21" name="Body Level One…"/>
          <p:cNvSpPr txBox="1">
            <a:spLocks noGrp="1"/>
          </p:cNvSpPr>
          <p:nvPr>
            <p:ph type="body" sz="quarter" idx="1" hasCustomPrompt="1"/>
          </p:nvPr>
        </p:nvSpPr>
        <p:spPr>
          <a:xfrm>
            <a:off x="8142909" y="7981719"/>
            <a:ext cx="8098182" cy="1589485"/>
          </a:xfrm>
          <a:prstGeom prst="rect">
            <a:avLst/>
          </a:prstGeom>
        </p:spPr>
        <p:txBody>
          <a:bodyPr anchor="t"/>
          <a:lstStyle>
            <a:lvl1pPr marL="0" indent="0" algn="ctr">
              <a:spcBef>
                <a:spcPts val="0"/>
              </a:spcBef>
              <a:buSzTx/>
              <a:buNone/>
              <a:defRPr sz="5200">
                <a:solidFill>
                  <a:srgbClr val="FFFFFF"/>
                </a:solidFill>
              </a:defRPr>
            </a:lvl1pPr>
            <a:lvl2pPr marL="0" indent="0" algn="ctr">
              <a:spcBef>
                <a:spcPts val="0"/>
              </a:spcBef>
              <a:buSzTx/>
              <a:buNone/>
              <a:defRPr sz="5200">
                <a:solidFill>
                  <a:srgbClr val="FFFFFF"/>
                </a:solidFill>
              </a:defRPr>
            </a:lvl2pPr>
            <a:lvl3pPr marL="0" indent="0" algn="ctr">
              <a:spcBef>
                <a:spcPts val="0"/>
              </a:spcBef>
              <a:buSzTx/>
              <a:buNone/>
              <a:defRPr sz="5200">
                <a:solidFill>
                  <a:srgbClr val="FFFFFF"/>
                </a:solidFill>
              </a:defRPr>
            </a:lvl3pPr>
            <a:lvl4pPr marL="0" indent="0" algn="ctr">
              <a:spcBef>
                <a:spcPts val="0"/>
              </a:spcBef>
              <a:buSzTx/>
              <a:buNone/>
              <a:defRPr sz="5200">
                <a:solidFill>
                  <a:srgbClr val="FFFFFF"/>
                </a:solidFill>
              </a:defRPr>
            </a:lvl4pPr>
            <a:lvl5pPr marL="0" indent="0" algn="ctr">
              <a:spcBef>
                <a:spcPts val="0"/>
              </a:spcBef>
              <a:buSzTx/>
              <a:buNone/>
              <a:defRPr sz="5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22" name="未标题-1.png" descr="未标题-1.png"/>
          <p:cNvPicPr>
            <a:picLocks noChangeAspect="1"/>
          </p:cNvPicPr>
          <p:nvPr/>
        </p:nvPicPr>
        <p:blipFill>
          <a:blip r:embed="rId4"/>
          <a:stretch>
            <a:fillRect/>
          </a:stretch>
        </p:blipFill>
        <p:spPr>
          <a:xfrm>
            <a:off x="7234672" y="564458"/>
            <a:ext cx="1967652" cy="702956"/>
          </a:xfrm>
          <a:prstGeom prst="rect">
            <a:avLst/>
          </a:prstGeom>
          <a:ln w="12700">
            <a:miter lim="400000"/>
            <a:headEnd/>
            <a:tailEnd/>
          </a:ln>
        </p:spPr>
      </p:pic>
      <p:sp>
        <p:nvSpPr>
          <p:cNvPr id="23" name="Rectangle"/>
          <p:cNvSpPr/>
          <p:nvPr/>
        </p:nvSpPr>
        <p:spPr>
          <a:xfrm>
            <a:off x="-1" y="13580487"/>
            <a:ext cx="24384001"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p>
        </p:txBody>
      </p:sp>
      <p:pic>
        <p:nvPicPr>
          <p:cNvPr id="24" name="图形 1" descr="图形 1"/>
          <p:cNvPicPr>
            <a:picLocks noChangeAspect="1"/>
          </p:cNvPicPr>
          <p:nvPr/>
        </p:nvPicPr>
        <p:blipFill>
          <a:blip r:embed="rId5"/>
          <a:srcRect b="12661"/>
          <a:stretch>
            <a:fillRect/>
          </a:stretch>
        </p:blipFill>
        <p:spPr>
          <a:xfrm>
            <a:off x="-1" y="5831"/>
            <a:ext cx="24361446" cy="13717153"/>
          </a:xfrm>
          <a:prstGeom prst="rect">
            <a:avLst/>
          </a:prstGeom>
          <a:ln w="12700">
            <a:miter lim="400000"/>
            <a:headEnd/>
            <a:tailEnd/>
          </a:ln>
        </p:spPr>
      </p:pic>
      <p:sp>
        <p:nvSpPr>
          <p:cNvPr id="25" name="Rectangle"/>
          <p:cNvSpPr/>
          <p:nvPr/>
        </p:nvSpPr>
        <p:spPr>
          <a:xfrm>
            <a:off x="-1" y="5338"/>
            <a:ext cx="24384001" cy="142876"/>
          </a:xfrm>
          <a:prstGeom prst="rect">
            <a:avLst/>
          </a:prstGeom>
          <a:solidFill>
            <a:srgbClr val="003559"/>
          </a:solidFill>
          <a:ln w="12700">
            <a:miter lim="400000"/>
          </a:ln>
        </p:spPr>
        <p:txBody>
          <a:bodyPr lIns="71437" tIns="71437" rIns="71437" bIns="71437" anchor="ctr"/>
          <a:lstStyle/>
          <a:p>
            <a:pPr>
              <a:defRPr sz="2800">
                <a:solidFill>
                  <a:srgbClr val="FFFFFF"/>
                </a:solidFill>
              </a:defRPr>
            </a:pPr>
          </a:p>
        </p:txBody>
      </p:sp>
      <p:sp>
        <p:nvSpPr>
          <p:cNvPr id="26" name="Slide Number"/>
          <p:cNvSpPr txBox="1">
            <a:spLocks noGrp="1"/>
          </p:cNvSpPr>
          <p:nvPr>
            <p:ph type="sldNum" sz="quarter" idx="2"/>
          </p:nvPr>
        </p:nvSpPr>
        <p:spPr>
          <a:xfrm>
            <a:off x="20740873" y="13073062"/>
            <a:ext cx="466354" cy="473076"/>
          </a:xfrm>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3" name="Body Level One…"/>
          <p:cNvSpPr txBox="1">
            <a:spLocks noGrp="1"/>
          </p:cNvSpPr>
          <p:nvPr>
            <p:ph type="body" idx="1" hasCustomPrompt="1"/>
          </p:nvPr>
        </p:nvSpPr>
        <p:spPr>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r>
              <a:t>Body Level One</a:t>
            </a:r>
          </a:p>
          <a:p>
            <a:pPr lvl="1"/>
            <a:r>
              <a:t>Body Level Two</a:t>
            </a:r>
          </a:p>
          <a:p>
            <a:pPr lvl="2"/>
            <a:r>
              <a:t>Body Level Three</a:t>
            </a:r>
          </a:p>
          <a:p>
            <a:pPr lvl="3"/>
            <a:r>
              <a:t>Body Level Four</a:t>
            </a:r>
          </a:p>
          <a:p>
            <a:pPr lvl="4"/>
            <a:r>
              <a:t>Body Level Five</a:t>
            </a:r>
          </a:p>
        </p:txBody>
      </p:sp>
      <p:sp>
        <p:nvSpPr>
          <p:cNvPr id="34" name="Title Text"/>
          <p:cNvSpPr txBox="1">
            <a:spLocks noGrp="1"/>
          </p:cNvSpPr>
          <p:nvPr>
            <p:ph type="title" hasCustomPrompt="1"/>
          </p:nvPr>
        </p:nvSpPr>
        <p:spPr>
          <a:prstGeom prst="rect">
            <a:avLst/>
          </a:prstGeom>
        </p:spPr>
        <p:txBody>
          <a:bodyPr/>
          <a:lstStyle>
            <a:lvl1pPr>
              <a:defRPr>
                <a:latin typeface="Arial" panose="020B0604020202020204" pitchFamily="34" charset="0"/>
                <a:cs typeface="Arial" panose="020B0604020202020204" pitchFamily="34" charset="0"/>
              </a:defRPr>
            </a:lvl1pPr>
          </a:lstStyle>
          <a:p>
            <a:r>
              <a:t>Title Text</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Content">
    <p:spTree>
      <p:nvGrpSpPr>
        <p:cNvPr id="1" name=""/>
        <p:cNvGrpSpPr/>
        <p:nvPr/>
      </p:nvGrpSpPr>
      <p:grpSpPr>
        <a:xfrm>
          <a:off x="0" y="0"/>
          <a:ext cx="0" cy="0"/>
          <a:chOff x="0" y="0"/>
          <a:chExt cx="0" cy="0"/>
        </a:xfrm>
      </p:grpSpPr>
      <p:sp>
        <p:nvSpPr>
          <p:cNvPr id="42" name="六边形 10"/>
          <p:cNvSpPr/>
          <p:nvPr/>
        </p:nvSpPr>
        <p:spPr>
          <a:xfrm>
            <a:off x="17546290" y="4655151"/>
            <a:ext cx="5632036" cy="5192972"/>
          </a:xfrm>
          <a:custGeom>
            <a:avLst/>
            <a:gdLst/>
            <a:ahLst/>
            <a:cxnLst>
              <a:cxn ang="0">
                <a:pos x="wd2" y="hd2"/>
              </a:cxn>
              <a:cxn ang="5400000">
                <a:pos x="wd2" y="hd2"/>
              </a:cxn>
              <a:cxn ang="10800000">
                <a:pos x="wd2" y="hd2"/>
              </a:cxn>
              <a:cxn ang="16200000">
                <a:pos x="wd2" y="hd2"/>
              </a:cxn>
            </a:cxnLst>
            <a:rect l="0" t="0" r="r" b="b"/>
            <a:pathLst>
              <a:path w="21600" h="21600" extrusionOk="0">
                <a:moveTo>
                  <a:pt x="34" y="11409"/>
                </a:moveTo>
                <a:cubicBezTo>
                  <a:pt x="22" y="7623"/>
                  <a:pt x="11" y="3837"/>
                  <a:pt x="0" y="51"/>
                </a:cubicBezTo>
                <a:lnTo>
                  <a:pt x="14664" y="0"/>
                </a:lnTo>
                <a:lnTo>
                  <a:pt x="21600" y="10800"/>
                </a:lnTo>
                <a:lnTo>
                  <a:pt x="14664" y="21600"/>
                </a:lnTo>
                <a:lnTo>
                  <a:pt x="0" y="21549"/>
                </a:lnTo>
                <a:cubicBezTo>
                  <a:pt x="11" y="18169"/>
                  <a:pt x="22" y="14789"/>
                  <a:pt x="34" y="11409"/>
                </a:cubicBezTo>
                <a:close/>
              </a:path>
            </a:pathLst>
          </a:custGeom>
          <a:solidFill>
            <a:srgbClr val="144168"/>
          </a:solidFill>
          <a:ln w="12700">
            <a:solidFill>
              <a:srgbClr val="32538F"/>
            </a:solidFill>
            <a:miter/>
          </a:ln>
        </p:spPr>
        <p:txBody>
          <a:bodyPr lIns="45719" rIns="45719" anchor="ctr"/>
          <a:lstStyle/>
          <a:p>
            <a:pPr defTabSz="914400">
              <a:defRPr sz="1800">
                <a:solidFill>
                  <a:srgbClr val="FFFFFF"/>
                </a:solidFill>
              </a:defRPr>
            </a:pPr>
          </a:p>
        </p:txBody>
      </p:sp>
      <p:sp>
        <p:nvSpPr>
          <p:cNvPr id="43" name="六边形 10"/>
          <p:cNvSpPr/>
          <p:nvPr/>
        </p:nvSpPr>
        <p:spPr>
          <a:xfrm>
            <a:off x="10238268" y="4629288"/>
            <a:ext cx="5632036" cy="5192972"/>
          </a:xfrm>
          <a:custGeom>
            <a:avLst/>
            <a:gdLst/>
            <a:ahLst/>
            <a:cxnLst>
              <a:cxn ang="0">
                <a:pos x="wd2" y="hd2"/>
              </a:cxn>
              <a:cxn ang="5400000">
                <a:pos x="wd2" y="hd2"/>
              </a:cxn>
              <a:cxn ang="10800000">
                <a:pos x="wd2" y="hd2"/>
              </a:cxn>
              <a:cxn ang="16200000">
                <a:pos x="wd2" y="hd2"/>
              </a:cxn>
            </a:cxnLst>
            <a:rect l="0" t="0" r="r" b="b"/>
            <a:pathLst>
              <a:path w="21600" h="21600" extrusionOk="0">
                <a:moveTo>
                  <a:pt x="34" y="11409"/>
                </a:moveTo>
                <a:cubicBezTo>
                  <a:pt x="22" y="7623"/>
                  <a:pt x="11" y="3837"/>
                  <a:pt x="0" y="51"/>
                </a:cubicBezTo>
                <a:lnTo>
                  <a:pt x="14664" y="0"/>
                </a:lnTo>
                <a:lnTo>
                  <a:pt x="21600" y="10800"/>
                </a:lnTo>
                <a:lnTo>
                  <a:pt x="14664" y="21600"/>
                </a:lnTo>
                <a:lnTo>
                  <a:pt x="0" y="21549"/>
                </a:lnTo>
                <a:cubicBezTo>
                  <a:pt x="11" y="18169"/>
                  <a:pt x="22" y="14789"/>
                  <a:pt x="34" y="11409"/>
                </a:cubicBezTo>
                <a:close/>
              </a:path>
            </a:pathLst>
          </a:custGeom>
          <a:solidFill>
            <a:srgbClr val="144168"/>
          </a:solidFill>
          <a:ln w="12700">
            <a:solidFill>
              <a:srgbClr val="32538F"/>
            </a:solidFill>
            <a:miter/>
          </a:ln>
        </p:spPr>
        <p:txBody>
          <a:bodyPr lIns="45719" rIns="45719" anchor="ctr"/>
          <a:lstStyle/>
          <a:p>
            <a:pPr defTabSz="914400">
              <a:defRPr sz="1800">
                <a:solidFill>
                  <a:srgbClr val="FFFFFF"/>
                </a:solidFill>
              </a:defRPr>
            </a:pPr>
          </a:p>
        </p:txBody>
      </p:sp>
      <p:sp>
        <p:nvSpPr>
          <p:cNvPr id="44" name="六边形 10"/>
          <p:cNvSpPr/>
          <p:nvPr/>
        </p:nvSpPr>
        <p:spPr>
          <a:xfrm>
            <a:off x="2699687" y="4629288"/>
            <a:ext cx="5632036" cy="5192972"/>
          </a:xfrm>
          <a:custGeom>
            <a:avLst/>
            <a:gdLst/>
            <a:ahLst/>
            <a:cxnLst>
              <a:cxn ang="0">
                <a:pos x="wd2" y="hd2"/>
              </a:cxn>
              <a:cxn ang="5400000">
                <a:pos x="wd2" y="hd2"/>
              </a:cxn>
              <a:cxn ang="10800000">
                <a:pos x="wd2" y="hd2"/>
              </a:cxn>
              <a:cxn ang="16200000">
                <a:pos x="wd2" y="hd2"/>
              </a:cxn>
            </a:cxnLst>
            <a:rect l="0" t="0" r="r" b="b"/>
            <a:pathLst>
              <a:path w="21600" h="21600" extrusionOk="0">
                <a:moveTo>
                  <a:pt x="34" y="11409"/>
                </a:moveTo>
                <a:cubicBezTo>
                  <a:pt x="22" y="7623"/>
                  <a:pt x="11" y="3837"/>
                  <a:pt x="0" y="51"/>
                </a:cubicBezTo>
                <a:lnTo>
                  <a:pt x="14664" y="0"/>
                </a:lnTo>
                <a:lnTo>
                  <a:pt x="21600" y="10800"/>
                </a:lnTo>
                <a:lnTo>
                  <a:pt x="14664" y="21600"/>
                </a:lnTo>
                <a:lnTo>
                  <a:pt x="0" y="21549"/>
                </a:lnTo>
                <a:cubicBezTo>
                  <a:pt x="11" y="18169"/>
                  <a:pt x="22" y="14789"/>
                  <a:pt x="34" y="11409"/>
                </a:cubicBezTo>
                <a:close/>
              </a:path>
            </a:pathLst>
          </a:custGeom>
          <a:solidFill>
            <a:srgbClr val="144168"/>
          </a:solidFill>
          <a:ln w="12700">
            <a:solidFill>
              <a:srgbClr val="32538F"/>
            </a:solidFill>
            <a:miter/>
          </a:ln>
        </p:spPr>
        <p:txBody>
          <a:bodyPr lIns="45719" rIns="45719" anchor="ctr"/>
          <a:lstStyle/>
          <a:p>
            <a:pPr defTabSz="914400">
              <a:defRPr sz="1800">
                <a:solidFill>
                  <a:srgbClr val="FFFFFF"/>
                </a:solidFill>
              </a:defRPr>
            </a:pPr>
          </a:p>
        </p:txBody>
      </p:sp>
      <p:grpSp>
        <p:nvGrpSpPr>
          <p:cNvPr id="47" name="Group"/>
          <p:cNvGrpSpPr/>
          <p:nvPr/>
        </p:nvGrpSpPr>
        <p:grpSpPr>
          <a:xfrm>
            <a:off x="-6350" y="-550"/>
            <a:ext cx="24385889" cy="1571626"/>
            <a:chOff x="0" y="0"/>
            <a:chExt cx="24385887" cy="1571625"/>
          </a:xfrm>
        </p:grpSpPr>
        <p:sp>
          <p:nvSpPr>
            <p:cNvPr id="45" name="Rectangle"/>
            <p:cNvSpPr/>
            <p:nvPr/>
          </p:nvSpPr>
          <p:spPr>
            <a:xfrm>
              <a:off x="14338025" y="0"/>
              <a:ext cx="10047863" cy="1571625"/>
            </a:xfrm>
            <a:prstGeom prst="rect">
              <a:avLst/>
            </a:prstGeom>
            <a:gradFill flip="none" rotWithShape="1">
              <a:gsLst>
                <a:gs pos="0">
                  <a:srgbClr val="FFFFFF"/>
                </a:gs>
                <a:gs pos="100000">
                  <a:srgbClr val="003559"/>
                </a:gs>
              </a:gsLst>
              <a:lin ang="10800000" scaled="0"/>
            </a:gradFill>
            <a:ln w="12700" cap="flat">
              <a:noFill/>
              <a:miter lim="400000"/>
            </a:ln>
            <a:effectLst/>
          </p:spPr>
          <p:txBody>
            <a:bodyPr wrap="square" lIns="71437" tIns="71437" rIns="71437" bIns="71437" numCol="1" anchor="ctr">
              <a:noAutofit/>
            </a:bodyPr>
            <a:lstStyle/>
            <a:p>
              <a:pPr>
                <a:defRPr sz="3000">
                  <a:solidFill>
                    <a:srgbClr val="FFFFFF"/>
                  </a:solidFill>
                </a:defRPr>
              </a:pPr>
            </a:p>
          </p:txBody>
        </p:sp>
        <p:sp>
          <p:nvSpPr>
            <p:cNvPr id="46" name="Rectangle"/>
            <p:cNvSpPr/>
            <p:nvPr/>
          </p:nvSpPr>
          <p:spPr>
            <a:xfrm>
              <a:off x="0" y="0"/>
              <a:ext cx="14456782" cy="1571626"/>
            </a:xfrm>
            <a:prstGeom prst="rect">
              <a:avLst/>
            </a:prstGeom>
            <a:solidFill>
              <a:srgbClr val="003559"/>
            </a:solidFill>
            <a:ln w="12700" cap="flat">
              <a:noFill/>
              <a:miter lim="400000"/>
            </a:ln>
            <a:effectLst/>
          </p:spPr>
          <p:txBody>
            <a:bodyPr wrap="square" lIns="71437" tIns="71437" rIns="71437" bIns="71437" numCol="1" anchor="ctr">
              <a:noAutofit/>
            </a:bodyPr>
            <a:lstStyle/>
            <a:p>
              <a:pPr>
                <a:defRPr sz="3000">
                  <a:solidFill>
                    <a:srgbClr val="FFFFFF"/>
                  </a:solidFill>
                </a:defRPr>
              </a:pPr>
            </a:p>
          </p:txBody>
        </p:sp>
      </p:grpSp>
      <p:sp>
        <p:nvSpPr>
          <p:cNvPr id="48" name="Title Text"/>
          <p:cNvSpPr txBox="1">
            <a:spLocks noGrp="1"/>
          </p:cNvSpPr>
          <p:nvPr>
            <p:ph type="title" hasCustomPrompt="1"/>
          </p:nvPr>
        </p:nvSpPr>
        <p:spPr>
          <a:prstGeom prst="rect">
            <a:avLst/>
          </a:prstGeom>
        </p:spPr>
        <p:txBody>
          <a:bodyPr/>
          <a:lstStyle>
            <a:lvl1pPr>
              <a:defRPr>
                <a:latin typeface="Arial" panose="020B0604020202020204" pitchFamily="34" charset="0"/>
                <a:cs typeface="Arial" panose="020B0604020202020204" pitchFamily="34" charset="0"/>
              </a:defRPr>
            </a:lvl1pPr>
          </a:lstStyle>
          <a:p>
            <a:r>
              <a:t>Title Text</a:t>
            </a:r>
          </a:p>
        </p:txBody>
      </p:sp>
      <p:sp>
        <p:nvSpPr>
          <p:cNvPr id="49" name="Line"/>
          <p:cNvSpPr/>
          <p:nvPr/>
        </p:nvSpPr>
        <p:spPr>
          <a:xfrm>
            <a:off x="0" y="1578351"/>
            <a:ext cx="24384002" cy="1"/>
          </a:xfrm>
          <a:prstGeom prst="line">
            <a:avLst/>
          </a:prstGeom>
          <a:ln w="63500">
            <a:solidFill>
              <a:srgbClr val="000000"/>
            </a:solidFill>
            <a:miter lim="400000"/>
          </a:ln>
        </p:spPr>
        <p:txBody>
          <a:bodyPr lIns="71437" tIns="71437" rIns="71437" bIns="71437" anchor="ctr"/>
          <a:lstStyle/>
          <a:p>
            <a:pPr>
              <a:defRPr sz="3000">
                <a:solidFill>
                  <a:srgbClr val="FFFFFF"/>
                </a:solidFill>
              </a:defRPr>
            </a:pPr>
          </a:p>
        </p:txBody>
      </p:sp>
      <p:sp>
        <p:nvSpPr>
          <p:cNvPr id="50" name="01"/>
          <p:cNvSpPr txBox="1"/>
          <p:nvPr/>
        </p:nvSpPr>
        <p:spPr>
          <a:xfrm>
            <a:off x="1197761" y="3863989"/>
            <a:ext cx="1426941" cy="1514476"/>
          </a:xfrm>
          <a:prstGeom prst="rect">
            <a:avLst/>
          </a:prstGeom>
          <a:ln w="12700">
            <a:miter lim="400000"/>
          </a:ln>
        </p:spPr>
        <p:txBody>
          <a:bodyPr wrap="none" lIns="71437" tIns="71437" rIns="71437" bIns="71437" anchor="ctr">
            <a:spAutoFit/>
          </a:bodyPr>
          <a:lstStyle>
            <a:lvl1pPr>
              <a:defRPr sz="9000">
                <a:solidFill>
                  <a:srgbClr val="133456"/>
                </a:solidFill>
              </a:defRPr>
            </a:lvl1pPr>
          </a:lstStyle>
          <a:p>
            <a:r>
              <a:t>01</a:t>
            </a:r>
          </a:p>
        </p:txBody>
      </p:sp>
      <p:sp>
        <p:nvSpPr>
          <p:cNvPr id="51" name="1st heading"/>
          <p:cNvSpPr txBox="1">
            <a:spLocks noGrp="1"/>
          </p:cNvSpPr>
          <p:nvPr>
            <p:ph type="body" sz="quarter" idx="21" hasCustomPrompt="1"/>
          </p:nvPr>
        </p:nvSpPr>
        <p:spPr>
          <a:xfrm>
            <a:off x="2820320" y="4598573"/>
            <a:ext cx="4479373" cy="625476"/>
          </a:xfrm>
          <a:prstGeom prst="rect">
            <a:avLst/>
          </a:prstGeom>
        </p:spPr>
        <p:txBody>
          <a:bodyPr>
            <a:spAutoFit/>
          </a:bodyPr>
          <a:lstStyle>
            <a:lvl1pPr marL="0" indent="0">
              <a:spcBef>
                <a:spcPts val="0"/>
              </a:spcBef>
              <a:buSzTx/>
              <a:buNone/>
              <a:defRPr sz="3200" b="1">
                <a:solidFill>
                  <a:srgbClr val="FFFFFF"/>
                </a:solidFill>
              </a:defRPr>
            </a:lvl1pPr>
          </a:lstStyle>
          <a:p>
            <a:r>
              <a:t>1st heading</a:t>
            </a:r>
          </a:p>
        </p:txBody>
      </p:sp>
      <p:sp>
        <p:nvSpPr>
          <p:cNvPr id="52" name="2nd heading"/>
          <p:cNvSpPr txBox="1">
            <a:spLocks noGrp="1"/>
          </p:cNvSpPr>
          <p:nvPr>
            <p:ph type="body" sz="quarter" idx="22" hasCustomPrompt="1"/>
          </p:nvPr>
        </p:nvSpPr>
        <p:spPr>
          <a:xfrm>
            <a:off x="2820320" y="6188089"/>
            <a:ext cx="4479373" cy="574676"/>
          </a:xfrm>
          <a:prstGeom prst="rect">
            <a:avLst/>
          </a:prstGeom>
        </p:spPr>
        <p:txBody>
          <a:bodyPr>
            <a:spAutoFit/>
          </a:bodyPr>
          <a:lstStyle>
            <a:lvl1pPr marL="388620" indent="-388620">
              <a:spcBef>
                <a:spcPts val="0"/>
              </a:spcBef>
              <a:buChar char="•"/>
              <a:defRPr sz="2800" b="1">
                <a:solidFill>
                  <a:srgbClr val="FFFFFF"/>
                </a:solidFill>
              </a:defRPr>
            </a:lvl1pPr>
          </a:lstStyle>
          <a:p>
            <a:r>
              <a:t>2nd heading</a:t>
            </a:r>
          </a:p>
        </p:txBody>
      </p:sp>
      <p:sp>
        <p:nvSpPr>
          <p:cNvPr id="53" name="02"/>
          <p:cNvSpPr txBox="1"/>
          <p:nvPr/>
        </p:nvSpPr>
        <p:spPr>
          <a:xfrm>
            <a:off x="8609335" y="3863989"/>
            <a:ext cx="1426940" cy="1514476"/>
          </a:xfrm>
          <a:prstGeom prst="rect">
            <a:avLst/>
          </a:prstGeom>
          <a:ln w="12700">
            <a:miter lim="400000"/>
          </a:ln>
        </p:spPr>
        <p:txBody>
          <a:bodyPr wrap="none" lIns="71437" tIns="71437" rIns="71437" bIns="71437" anchor="ctr">
            <a:spAutoFit/>
          </a:bodyPr>
          <a:lstStyle>
            <a:lvl1pPr>
              <a:defRPr sz="9000">
                <a:solidFill>
                  <a:srgbClr val="133456"/>
                </a:solidFill>
              </a:defRPr>
            </a:lvl1pPr>
          </a:lstStyle>
          <a:p>
            <a:r>
              <a:t>02</a:t>
            </a:r>
          </a:p>
        </p:txBody>
      </p:sp>
      <p:sp>
        <p:nvSpPr>
          <p:cNvPr id="54" name="1st heading"/>
          <p:cNvSpPr txBox="1">
            <a:spLocks noGrp="1"/>
          </p:cNvSpPr>
          <p:nvPr>
            <p:ph type="body" sz="quarter" idx="23" hasCustomPrompt="1"/>
          </p:nvPr>
        </p:nvSpPr>
        <p:spPr>
          <a:xfrm>
            <a:off x="10231894" y="4598573"/>
            <a:ext cx="4479373" cy="625476"/>
          </a:xfrm>
          <a:prstGeom prst="rect">
            <a:avLst/>
          </a:prstGeom>
        </p:spPr>
        <p:txBody>
          <a:bodyPr>
            <a:spAutoFit/>
          </a:bodyPr>
          <a:lstStyle>
            <a:lvl1pPr marL="0" indent="0">
              <a:spcBef>
                <a:spcPts val="0"/>
              </a:spcBef>
              <a:buSzTx/>
              <a:buNone/>
              <a:defRPr sz="3200" b="1">
                <a:solidFill>
                  <a:srgbClr val="FFFFFF"/>
                </a:solidFill>
              </a:defRPr>
            </a:lvl1pPr>
          </a:lstStyle>
          <a:p>
            <a:r>
              <a:t>1st heading</a:t>
            </a:r>
          </a:p>
        </p:txBody>
      </p:sp>
      <p:sp>
        <p:nvSpPr>
          <p:cNvPr id="55" name="2nd heading"/>
          <p:cNvSpPr txBox="1">
            <a:spLocks noGrp="1"/>
          </p:cNvSpPr>
          <p:nvPr>
            <p:ph type="body" sz="quarter" idx="24" hasCustomPrompt="1"/>
          </p:nvPr>
        </p:nvSpPr>
        <p:spPr>
          <a:xfrm>
            <a:off x="10231894" y="6188089"/>
            <a:ext cx="4479373" cy="574676"/>
          </a:xfrm>
          <a:prstGeom prst="rect">
            <a:avLst/>
          </a:prstGeom>
        </p:spPr>
        <p:txBody>
          <a:bodyPr>
            <a:spAutoFit/>
          </a:bodyPr>
          <a:lstStyle>
            <a:lvl1pPr marL="388620" indent="-388620">
              <a:spcBef>
                <a:spcPts val="0"/>
              </a:spcBef>
              <a:buChar char="•"/>
              <a:defRPr sz="2800" b="1">
                <a:solidFill>
                  <a:srgbClr val="FFFFFF"/>
                </a:solidFill>
              </a:defRPr>
            </a:lvl1pPr>
          </a:lstStyle>
          <a:p>
            <a:r>
              <a:t>2nd heading</a:t>
            </a:r>
          </a:p>
        </p:txBody>
      </p:sp>
      <p:sp>
        <p:nvSpPr>
          <p:cNvPr id="56" name="03"/>
          <p:cNvSpPr txBox="1"/>
          <p:nvPr/>
        </p:nvSpPr>
        <p:spPr>
          <a:xfrm>
            <a:off x="16020910" y="3863989"/>
            <a:ext cx="1426940" cy="1514476"/>
          </a:xfrm>
          <a:prstGeom prst="rect">
            <a:avLst/>
          </a:prstGeom>
          <a:ln w="12700">
            <a:miter lim="400000"/>
          </a:ln>
        </p:spPr>
        <p:txBody>
          <a:bodyPr wrap="none" lIns="71437" tIns="71437" rIns="71437" bIns="71437" anchor="ctr">
            <a:spAutoFit/>
          </a:bodyPr>
          <a:lstStyle>
            <a:lvl1pPr>
              <a:defRPr sz="9000">
                <a:solidFill>
                  <a:srgbClr val="133456"/>
                </a:solidFill>
              </a:defRPr>
            </a:lvl1pPr>
          </a:lstStyle>
          <a:p>
            <a:r>
              <a:t>03</a:t>
            </a:r>
          </a:p>
        </p:txBody>
      </p:sp>
      <p:sp>
        <p:nvSpPr>
          <p:cNvPr id="57" name="1st heading"/>
          <p:cNvSpPr txBox="1">
            <a:spLocks noGrp="1"/>
          </p:cNvSpPr>
          <p:nvPr>
            <p:ph type="body" sz="quarter" idx="25" hasCustomPrompt="1"/>
          </p:nvPr>
        </p:nvSpPr>
        <p:spPr>
          <a:xfrm>
            <a:off x="17643470" y="4598573"/>
            <a:ext cx="4479372" cy="625476"/>
          </a:xfrm>
          <a:prstGeom prst="rect">
            <a:avLst/>
          </a:prstGeom>
        </p:spPr>
        <p:txBody>
          <a:bodyPr>
            <a:spAutoFit/>
          </a:bodyPr>
          <a:lstStyle>
            <a:lvl1pPr marL="0" indent="0">
              <a:spcBef>
                <a:spcPts val="0"/>
              </a:spcBef>
              <a:buSzTx/>
              <a:buNone/>
              <a:defRPr sz="3200" b="1">
                <a:solidFill>
                  <a:srgbClr val="FFFFFF"/>
                </a:solidFill>
              </a:defRPr>
            </a:lvl1pPr>
          </a:lstStyle>
          <a:p>
            <a:r>
              <a:t>1st heading</a:t>
            </a:r>
          </a:p>
        </p:txBody>
      </p:sp>
      <p:sp>
        <p:nvSpPr>
          <p:cNvPr id="58" name="2nd heading"/>
          <p:cNvSpPr txBox="1">
            <a:spLocks noGrp="1"/>
          </p:cNvSpPr>
          <p:nvPr>
            <p:ph type="body" sz="quarter" idx="26" hasCustomPrompt="1"/>
          </p:nvPr>
        </p:nvSpPr>
        <p:spPr>
          <a:xfrm>
            <a:off x="17643470" y="6188089"/>
            <a:ext cx="4479372" cy="574676"/>
          </a:xfrm>
          <a:prstGeom prst="rect">
            <a:avLst/>
          </a:prstGeom>
        </p:spPr>
        <p:txBody>
          <a:bodyPr>
            <a:spAutoFit/>
          </a:bodyPr>
          <a:lstStyle>
            <a:lvl1pPr marL="388620" indent="-388620">
              <a:spcBef>
                <a:spcPts val="0"/>
              </a:spcBef>
              <a:buChar char="•"/>
              <a:defRPr sz="2800" b="1">
                <a:solidFill>
                  <a:srgbClr val="FFFFFF"/>
                </a:solidFill>
              </a:defRPr>
            </a:lvl1pPr>
          </a:lstStyle>
          <a:p>
            <a:r>
              <a:t>2nd heading</a:t>
            </a:r>
          </a:p>
        </p:txBody>
      </p:sp>
      <p:sp>
        <p:nvSpPr>
          <p:cNvPr id="59"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p>
        </p:txBody>
      </p:sp>
      <p:sp>
        <p:nvSpPr>
          <p:cNvPr id="60" name="Slide Number"/>
          <p:cNvSpPr txBox="1">
            <a:spLocks noGrp="1"/>
          </p:cNvSpPr>
          <p:nvPr>
            <p:ph type="sldNum" sz="quarter" idx="2"/>
          </p:nvPr>
        </p:nvSpPr>
        <p:spPr>
          <a:xfrm>
            <a:off x="23596558" y="13247543"/>
            <a:ext cx="466354" cy="473076"/>
          </a:xfrm>
          <a:prstGeom prst="rect">
            <a:avLst/>
          </a:prstGeom>
        </p:spPr>
        <p:txBody>
          <a:bodyPr/>
          <a:lstStyle/>
          <a:p>
            <a:fld id="{86CB4B4D-7CA3-9044-876B-883B54F8677D}" type="slidenum">
              <a:rPr/>
            </a:fld>
            <a:endParaRPr/>
          </a:p>
        </p:txBody>
      </p:sp>
      <p:pic>
        <p:nvPicPr>
          <p:cNvPr id="61" name="图形 4" descr="图形 4"/>
          <p:cNvPicPr>
            <a:picLocks noChangeAspect="1"/>
          </p:cNvPicPr>
          <p:nvPr/>
        </p:nvPicPr>
        <p:blipFill>
          <a:blip r:embed="rId2"/>
          <a:stretch>
            <a:fillRect/>
          </a:stretch>
        </p:blipFill>
        <p:spPr>
          <a:xfrm>
            <a:off x="21756578" y="469350"/>
            <a:ext cx="2309924" cy="631961"/>
          </a:xfrm>
          <a:prstGeom prst="rect">
            <a:avLst/>
          </a:prstGeom>
          <a:ln w="12700">
            <a:miter lim="400000"/>
            <a:headEnd/>
            <a:tailEnd/>
          </a:ln>
        </p:spPr>
      </p:pic>
      <p:pic>
        <p:nvPicPr>
          <p:cNvPr id="62" name="未标题-1.png" descr="未标题-1.png"/>
          <p:cNvPicPr>
            <a:picLocks noChangeAspect="1"/>
          </p:cNvPicPr>
          <p:nvPr/>
        </p:nvPicPr>
        <p:blipFill>
          <a:blip r:embed="rId3"/>
          <a:stretch>
            <a:fillRect/>
          </a:stretch>
        </p:blipFill>
        <p:spPr>
          <a:xfrm>
            <a:off x="370678" y="13273684"/>
            <a:ext cx="1119620" cy="399991"/>
          </a:xfrm>
          <a:prstGeom prst="rect">
            <a:avLst/>
          </a:prstGeom>
          <a:ln w="12700">
            <a:miter lim="400000"/>
            <a:headEnd/>
            <a:tailEnd/>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Question Light">
    <p:spTree>
      <p:nvGrpSpPr>
        <p:cNvPr id="1" name=""/>
        <p:cNvGrpSpPr/>
        <p:nvPr/>
      </p:nvGrpSpPr>
      <p:grpSpPr>
        <a:xfrm>
          <a:off x="0" y="0"/>
          <a:ext cx="0" cy="0"/>
          <a:chOff x="0" y="0"/>
          <a:chExt cx="0" cy="0"/>
        </a:xfrm>
      </p:grpSpPr>
      <p:sp>
        <p:nvSpPr>
          <p:cNvPr id="69" name="Rectangle"/>
          <p:cNvSpPr/>
          <p:nvPr/>
        </p:nvSpPr>
        <p:spPr>
          <a:xfrm>
            <a:off x="0" y="13581544"/>
            <a:ext cx="24384000"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p>
        </p:txBody>
      </p:sp>
      <p:sp>
        <p:nvSpPr>
          <p:cNvPr id="70" name="Rectangle"/>
          <p:cNvSpPr/>
          <p:nvPr/>
        </p:nvSpPr>
        <p:spPr>
          <a:xfrm>
            <a:off x="0" y="-3471"/>
            <a:ext cx="24384000"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p>
        </p:txBody>
      </p:sp>
      <p:sp>
        <p:nvSpPr>
          <p:cNvPr id="71" name="Title Text"/>
          <p:cNvSpPr txBox="1">
            <a:spLocks noGrp="1"/>
          </p:cNvSpPr>
          <p:nvPr>
            <p:ph type="title" hasCustomPrompt="1"/>
          </p:nvPr>
        </p:nvSpPr>
        <p:spPr>
          <a:xfrm>
            <a:off x="1622897" y="5339953"/>
            <a:ext cx="15609095" cy="3036094"/>
          </a:xfrm>
          <a:prstGeom prst="rect">
            <a:avLst/>
          </a:prstGeom>
        </p:spPr>
        <p:txBody>
          <a:bodyPr/>
          <a:lstStyle>
            <a:lvl1pPr>
              <a:defRPr sz="11200">
                <a:solidFill>
                  <a:schemeClr val="accent1">
                    <a:hueOff val="114395"/>
                    <a:lumOff val="-24928"/>
                  </a:schemeClr>
                </a:solidFill>
              </a:defRPr>
            </a:lvl1pPr>
          </a:lstStyle>
          <a:p>
            <a:r>
              <a:t>Title Text</a:t>
            </a:r>
          </a:p>
        </p:txBody>
      </p:sp>
      <p:sp>
        <p:nvSpPr>
          <p:cNvPr id="72"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p>
        </p:txBody>
      </p:sp>
      <p:pic>
        <p:nvPicPr>
          <p:cNvPr id="73" name="图形 3" descr="图形 3"/>
          <p:cNvPicPr>
            <a:picLocks noChangeAspect="1"/>
          </p:cNvPicPr>
          <p:nvPr/>
        </p:nvPicPr>
        <p:blipFill>
          <a:blip r:embed="rId2"/>
          <a:srcRect r="31196" b="18959"/>
          <a:stretch>
            <a:fillRect/>
          </a:stretch>
        </p:blipFill>
        <p:spPr>
          <a:xfrm>
            <a:off x="16723774" y="6492852"/>
            <a:ext cx="7685626" cy="6740547"/>
          </a:xfrm>
          <a:prstGeom prst="rect">
            <a:avLst/>
          </a:prstGeom>
          <a:ln w="12700">
            <a:miter lim="400000"/>
            <a:headEnd/>
            <a:tailEnd/>
          </a:ln>
        </p:spPr>
      </p:pic>
      <p:sp>
        <p:nvSpPr>
          <p:cNvPr id="74" name="Slide Number"/>
          <p:cNvSpPr txBox="1">
            <a:spLocks noGrp="1"/>
          </p:cNvSpPr>
          <p:nvPr>
            <p:ph type="sldNum" sz="quarter" idx="2"/>
          </p:nvPr>
        </p:nvSpPr>
        <p:spPr>
          <a:xfrm>
            <a:off x="23596558" y="13247543"/>
            <a:ext cx="466354" cy="473076"/>
          </a:xfrm>
          <a:prstGeom prst="rect">
            <a:avLst/>
          </a:prstGeom>
        </p:spPr>
        <p:txBody>
          <a:bodyPr/>
          <a:lstStyle/>
          <a:p>
            <a:fld id="{86CB4B4D-7CA3-9044-876B-883B54F8677D}" type="slidenum">
              <a:rPr/>
            </a:fld>
            <a:endParaRPr/>
          </a:p>
        </p:txBody>
      </p:sp>
      <p:pic>
        <p:nvPicPr>
          <p:cNvPr id="75" name="图形 4" descr="图形 4"/>
          <p:cNvPicPr>
            <a:picLocks noChangeAspect="1"/>
          </p:cNvPicPr>
          <p:nvPr/>
        </p:nvPicPr>
        <p:blipFill>
          <a:blip r:embed="rId3"/>
          <a:stretch>
            <a:fillRect/>
          </a:stretch>
        </p:blipFill>
        <p:spPr>
          <a:xfrm>
            <a:off x="21756578" y="469350"/>
            <a:ext cx="2309924" cy="631961"/>
          </a:xfrm>
          <a:prstGeom prst="rect">
            <a:avLst/>
          </a:prstGeom>
          <a:ln w="12700">
            <a:miter lim="400000"/>
            <a:headEnd/>
            <a:tailEnd/>
          </a:ln>
        </p:spPr>
      </p:pic>
      <p:pic>
        <p:nvPicPr>
          <p:cNvPr id="76" name="未标题-1.png" descr="未标题-1.png"/>
          <p:cNvPicPr>
            <a:picLocks noChangeAspect="1"/>
          </p:cNvPicPr>
          <p:nvPr/>
        </p:nvPicPr>
        <p:blipFill>
          <a:blip r:embed="rId4"/>
          <a:stretch>
            <a:fillRect/>
          </a:stretch>
        </p:blipFill>
        <p:spPr>
          <a:xfrm>
            <a:off x="370678" y="13273684"/>
            <a:ext cx="1119620" cy="399991"/>
          </a:xfrm>
          <a:prstGeom prst="rect">
            <a:avLst/>
          </a:prstGeom>
          <a:ln w="12700">
            <a:miter lim="400000"/>
            <a:headEnd/>
            <a:tailEnd/>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Acknowledgement">
    <p:spTree>
      <p:nvGrpSpPr>
        <p:cNvPr id="1" name=""/>
        <p:cNvGrpSpPr/>
        <p:nvPr/>
      </p:nvGrpSpPr>
      <p:grpSpPr>
        <a:xfrm>
          <a:off x="0" y="0"/>
          <a:ext cx="0" cy="0"/>
          <a:chOff x="0" y="0"/>
          <a:chExt cx="0" cy="0"/>
        </a:xfrm>
      </p:grpSpPr>
      <p:sp>
        <p:nvSpPr>
          <p:cNvPr id="83" name="Rectangle"/>
          <p:cNvSpPr/>
          <p:nvPr/>
        </p:nvSpPr>
        <p:spPr>
          <a:xfrm>
            <a:off x="0" y="-3471"/>
            <a:ext cx="24384000"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p>
        </p:txBody>
      </p:sp>
      <p:sp>
        <p:nvSpPr>
          <p:cNvPr id="84" name="Title Text"/>
          <p:cNvSpPr txBox="1">
            <a:spLocks noGrp="1"/>
          </p:cNvSpPr>
          <p:nvPr>
            <p:ph type="title" hasCustomPrompt="1"/>
          </p:nvPr>
        </p:nvSpPr>
        <p:spPr>
          <a:xfrm>
            <a:off x="1622897" y="5339953"/>
            <a:ext cx="15609095" cy="3036094"/>
          </a:xfrm>
          <a:prstGeom prst="rect">
            <a:avLst/>
          </a:prstGeom>
        </p:spPr>
        <p:txBody>
          <a:bodyPr/>
          <a:lstStyle>
            <a:lvl1pPr>
              <a:defRPr sz="11200">
                <a:solidFill>
                  <a:schemeClr val="accent1">
                    <a:hueOff val="114395"/>
                    <a:lumOff val="-24928"/>
                  </a:schemeClr>
                </a:solidFill>
              </a:defRPr>
            </a:lvl1pPr>
          </a:lstStyle>
          <a:p>
            <a:r>
              <a:t>Title Text</a:t>
            </a:r>
          </a:p>
        </p:txBody>
      </p:sp>
      <p:sp>
        <p:nvSpPr>
          <p:cNvPr id="85"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p>
        </p:txBody>
      </p:sp>
      <p:pic>
        <p:nvPicPr>
          <p:cNvPr id="86" name="图形 3" descr="图形 3"/>
          <p:cNvPicPr>
            <a:picLocks noChangeAspect="1"/>
          </p:cNvPicPr>
          <p:nvPr/>
        </p:nvPicPr>
        <p:blipFill>
          <a:blip r:embed="rId2"/>
          <a:srcRect r="31196" b="18959"/>
          <a:stretch>
            <a:fillRect/>
          </a:stretch>
        </p:blipFill>
        <p:spPr>
          <a:xfrm>
            <a:off x="16723774" y="6492852"/>
            <a:ext cx="7685626" cy="6740547"/>
          </a:xfrm>
          <a:prstGeom prst="rect">
            <a:avLst/>
          </a:prstGeom>
          <a:ln w="12700">
            <a:miter lim="400000"/>
            <a:headEnd/>
            <a:tailEnd/>
          </a:ln>
        </p:spPr>
      </p:pic>
      <p:grpSp>
        <p:nvGrpSpPr>
          <p:cNvPr id="89" name="Group"/>
          <p:cNvGrpSpPr/>
          <p:nvPr/>
        </p:nvGrpSpPr>
        <p:grpSpPr>
          <a:xfrm>
            <a:off x="698500" y="457200"/>
            <a:ext cx="4650728" cy="628817"/>
            <a:chOff x="0" y="0"/>
            <a:chExt cx="4650727" cy="628816"/>
          </a:xfrm>
        </p:grpSpPr>
        <p:pic>
          <p:nvPicPr>
            <p:cNvPr id="87" name="图形 4" descr="图形 4"/>
            <p:cNvPicPr>
              <a:picLocks noChangeAspect="1"/>
            </p:cNvPicPr>
            <p:nvPr/>
          </p:nvPicPr>
          <p:blipFill>
            <a:blip r:embed="rId3"/>
            <a:stretch>
              <a:fillRect/>
            </a:stretch>
          </p:blipFill>
          <p:spPr>
            <a:xfrm>
              <a:off x="0" y="27759"/>
              <a:ext cx="2095500" cy="573298"/>
            </a:xfrm>
            <a:prstGeom prst="rect">
              <a:avLst/>
            </a:prstGeom>
            <a:ln w="12700" cap="flat">
              <a:noFill/>
              <a:miter lim="400000"/>
              <a:headEnd/>
              <a:tailEnd/>
            </a:ln>
            <a:effectLst/>
          </p:spPr>
        </p:pic>
        <p:pic>
          <p:nvPicPr>
            <p:cNvPr id="88" name="标准中英文组合.png" descr="标准中英文组合.png"/>
            <p:cNvPicPr>
              <a:picLocks noChangeAspect="1"/>
            </p:cNvPicPr>
            <p:nvPr/>
          </p:nvPicPr>
          <p:blipFill>
            <a:blip r:embed="rId4"/>
            <a:stretch>
              <a:fillRect/>
            </a:stretch>
          </p:blipFill>
          <p:spPr>
            <a:xfrm>
              <a:off x="2555227" y="0"/>
              <a:ext cx="2095501" cy="628817"/>
            </a:xfrm>
            <a:prstGeom prst="rect">
              <a:avLst/>
            </a:prstGeom>
            <a:ln w="12700" cap="flat">
              <a:noFill/>
              <a:miter lim="400000"/>
              <a:headEnd/>
              <a:tailEnd/>
            </a:ln>
            <a:effectLst/>
          </p:spPr>
        </p:pic>
      </p:grpSp>
      <p:pic>
        <p:nvPicPr>
          <p:cNvPr id="90" name="未标题-1.png" descr="未标题-1.png"/>
          <p:cNvPicPr>
            <a:picLocks noChangeAspect="1"/>
          </p:cNvPicPr>
          <p:nvPr/>
        </p:nvPicPr>
        <p:blipFill>
          <a:blip r:embed="rId5"/>
          <a:stretch>
            <a:fillRect/>
          </a:stretch>
        </p:blipFill>
        <p:spPr>
          <a:xfrm>
            <a:off x="370678" y="13273684"/>
            <a:ext cx="1119620" cy="399991"/>
          </a:xfrm>
          <a:prstGeom prst="rect">
            <a:avLst/>
          </a:prstGeom>
          <a:ln w="12700">
            <a:miter lim="400000"/>
            <a:headEnd/>
            <a:tailEnd/>
          </a:ln>
        </p:spPr>
      </p:pic>
      <p:sp>
        <p:nvSpPr>
          <p:cNvPr id="91" name="Slide Number"/>
          <p:cNvSpPr txBox="1">
            <a:spLocks noGrp="1"/>
          </p:cNvSpPr>
          <p:nvPr>
            <p:ph type="sldNum" sz="quarter" idx="2"/>
          </p:nvPr>
        </p:nvSpPr>
        <p:spPr>
          <a:xfrm>
            <a:off x="22859958" y="12700000"/>
            <a:ext cx="466354" cy="473075"/>
          </a:xfrm>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5.png"/><Relationship Id="rId6" Type="http://schemas.openxmlformats.org/officeDocument/2006/relationships/image" Target="../media/image3.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4331677" y="-550"/>
            <a:ext cx="10047863" cy="1571626"/>
          </a:xfrm>
          <a:prstGeom prst="rect">
            <a:avLst/>
          </a:prstGeom>
          <a:gradFill>
            <a:gsLst>
              <a:gs pos="0">
                <a:srgbClr val="FFFFFF"/>
              </a:gs>
              <a:gs pos="100000">
                <a:srgbClr val="003559"/>
              </a:gs>
            </a:gsLst>
            <a:lin ang="10800000"/>
          </a:gradFill>
          <a:ln w="12700">
            <a:miter lim="400000"/>
          </a:ln>
        </p:spPr>
        <p:txBody>
          <a:bodyPr lIns="71437" tIns="71437" rIns="71437" bIns="71437" anchor="ctr"/>
          <a:lstStyle/>
          <a:p>
            <a:pPr>
              <a:defRPr sz="3000">
                <a:solidFill>
                  <a:srgbClr val="FFFFFF"/>
                </a:solidFill>
              </a:defRPr>
            </a:pPr>
          </a:p>
        </p:txBody>
      </p:sp>
      <p:sp>
        <p:nvSpPr>
          <p:cNvPr id="3" name="Rectangle"/>
          <p:cNvSpPr/>
          <p:nvPr/>
        </p:nvSpPr>
        <p:spPr>
          <a:xfrm>
            <a:off x="-6350" y="-550"/>
            <a:ext cx="14456783" cy="1571626"/>
          </a:xfrm>
          <a:prstGeom prst="rect">
            <a:avLst/>
          </a:prstGeom>
          <a:solidFill>
            <a:srgbClr val="003559"/>
          </a:solidFill>
          <a:ln w="12700">
            <a:miter lim="400000"/>
          </a:ln>
        </p:spPr>
        <p:txBody>
          <a:bodyPr lIns="71437" tIns="71437" rIns="71437" bIns="71437" anchor="ctr"/>
          <a:lstStyle/>
          <a:p>
            <a:pPr>
              <a:defRPr sz="3000">
                <a:solidFill>
                  <a:srgbClr val="FFFFFF"/>
                </a:solidFill>
              </a:defRPr>
            </a:pPr>
          </a:p>
        </p:txBody>
      </p:sp>
      <p:sp>
        <p:nvSpPr>
          <p:cNvPr id="4" name="Body Level One…"/>
          <p:cNvSpPr txBox="1">
            <a:spLocks noGrp="1"/>
          </p:cNvSpPr>
          <p:nvPr>
            <p:ph type="body" idx="1"/>
          </p:nvPr>
        </p:nvSpPr>
        <p:spPr>
          <a:xfrm>
            <a:off x="2032000" y="2472497"/>
            <a:ext cx="20320000" cy="10160001"/>
          </a:xfrm>
          <a:prstGeom prst="rect">
            <a:avLst/>
          </a:prstGeom>
          <a:ln w="12700">
            <a:miter lim="400000"/>
          </a:ln>
        </p:spPr>
        <p:txBody>
          <a:bodyPr lIns="71437" tIns="71437" rIns="71437" bIns="71437" anchor="ctr">
            <a:normAutofit/>
          </a:bodyPr>
          <a:lstStyle>
            <a:lvl2pPr marL="1028065" indent="-583565">
              <a:defRPr sz="4200"/>
            </a:lvl2pPr>
            <a:lvl3pPr marL="1416685" indent="-527685">
              <a:defRPr sz="3800"/>
            </a:lvl3pPr>
            <a:lvl4pPr marL="1833245" indent="-499745">
              <a:defRPr sz="3600"/>
            </a:lvl4pPr>
            <a:lvl5pPr marL="2222500" indent="-444500">
              <a:defRPr sz="3200"/>
            </a:lvl5pPr>
          </a:lstStyle>
          <a:p>
            <a:r>
              <a:t>Body Level One</a:t>
            </a:r>
          </a:p>
          <a:p>
            <a:pPr lvl="1"/>
            <a:r>
              <a:t>Body Level Two</a:t>
            </a:r>
          </a:p>
          <a:p>
            <a:pPr lvl="2"/>
            <a:r>
              <a:t>Body Level Three</a:t>
            </a:r>
          </a:p>
          <a:p>
            <a:pPr lvl="3"/>
            <a:r>
              <a:t>Body Level Four</a:t>
            </a:r>
          </a:p>
          <a:p>
            <a:pPr lvl="4"/>
            <a:r>
              <a:t>Body Level Five</a:t>
            </a:r>
          </a:p>
        </p:txBody>
      </p:sp>
      <p:sp>
        <p:nvSpPr>
          <p:cNvPr id="5" name="Title Text"/>
          <p:cNvSpPr txBox="1">
            <a:spLocks noGrp="1"/>
          </p:cNvSpPr>
          <p:nvPr>
            <p:ph type="title"/>
          </p:nvPr>
        </p:nvSpPr>
        <p:spPr>
          <a:xfrm>
            <a:off x="2032000" y="-550"/>
            <a:ext cx="20320000" cy="1571626"/>
          </a:xfrm>
          <a:prstGeom prst="rect">
            <a:avLst/>
          </a:prstGeom>
          <a:ln w="12700">
            <a:miter lim="400000"/>
          </a:ln>
        </p:spPr>
        <p:txBody>
          <a:bodyPr lIns="71437" tIns="71437" rIns="71437" bIns="71437" anchor="ctr">
            <a:normAutofit/>
          </a:bodyPr>
          <a:lstStyle/>
          <a:p>
            <a:r>
              <a:t>Title Text</a:t>
            </a:r>
          </a:p>
        </p:txBody>
      </p:sp>
      <p:sp>
        <p:nvSpPr>
          <p:cNvPr id="6" name="Line"/>
          <p:cNvSpPr/>
          <p:nvPr/>
        </p:nvSpPr>
        <p:spPr>
          <a:xfrm>
            <a:off x="0" y="1578351"/>
            <a:ext cx="24384002" cy="1"/>
          </a:xfrm>
          <a:prstGeom prst="line">
            <a:avLst/>
          </a:prstGeom>
          <a:ln w="63500">
            <a:solidFill>
              <a:srgbClr val="000000"/>
            </a:solidFill>
            <a:miter lim="400000"/>
          </a:ln>
        </p:spPr>
        <p:txBody>
          <a:bodyPr lIns="71437" tIns="71437" rIns="71437" bIns="71437" anchor="ctr"/>
          <a:lstStyle/>
          <a:p>
            <a:pPr>
              <a:defRPr sz="3000">
                <a:solidFill>
                  <a:srgbClr val="FFFFFF"/>
                </a:solidFill>
              </a:defRPr>
            </a:pPr>
          </a:p>
        </p:txBody>
      </p:sp>
      <p:sp>
        <p:nvSpPr>
          <p:cNvPr id="7"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p>
        </p:txBody>
      </p:sp>
      <p:sp>
        <p:nvSpPr>
          <p:cNvPr id="8" name="Slide Number"/>
          <p:cNvSpPr txBox="1">
            <a:spLocks noGrp="1"/>
          </p:cNvSpPr>
          <p:nvPr>
            <p:ph type="sldNum" sz="quarter" idx="2"/>
          </p:nvPr>
        </p:nvSpPr>
        <p:spPr>
          <a:xfrm>
            <a:off x="23600080" y="13247543"/>
            <a:ext cx="466354" cy="473076"/>
          </a:xfrm>
          <a:prstGeom prst="rect">
            <a:avLst/>
          </a:prstGeom>
          <a:ln w="12700">
            <a:miter lim="400000"/>
          </a:ln>
        </p:spPr>
        <p:txBody>
          <a:bodyPr wrap="none" lIns="71437" tIns="71437" rIns="71437" bIns="71437">
            <a:spAutoFit/>
          </a:bodyPr>
          <a:lstStyle>
            <a:lvl1pPr>
              <a:defRPr sz="2200">
                <a:solidFill>
                  <a:srgbClr val="E67D13"/>
                </a:solidFill>
              </a:defRPr>
            </a:lvl1pPr>
          </a:lstStyle>
          <a:p>
            <a:fld id="{86CB4B4D-7CA3-9044-876B-883B54F8677D}" type="slidenum">
              <a:rPr/>
            </a:fld>
            <a:endParaRPr/>
          </a:p>
        </p:txBody>
      </p:sp>
      <p:pic>
        <p:nvPicPr>
          <p:cNvPr id="9" name="未标题-1.png" descr="未标题-1.png"/>
          <p:cNvPicPr>
            <a:picLocks noChangeAspect="1"/>
          </p:cNvPicPr>
          <p:nvPr/>
        </p:nvPicPr>
        <p:blipFill>
          <a:blip r:embed="rId6"/>
          <a:stretch>
            <a:fillRect/>
          </a:stretch>
        </p:blipFill>
        <p:spPr>
          <a:xfrm>
            <a:off x="370678" y="13273684"/>
            <a:ext cx="1119620" cy="399991"/>
          </a:xfrm>
          <a:prstGeom prst="rect">
            <a:avLst/>
          </a:prstGeom>
          <a:ln w="12700">
            <a:miter lim="400000"/>
            <a:headEnd/>
            <a:tailEnd/>
          </a:ln>
        </p:spPr>
      </p:pic>
      <p:pic>
        <p:nvPicPr>
          <p:cNvPr id="10" name="图形 4" descr="图形 4"/>
          <p:cNvPicPr>
            <a:picLocks noChangeAspect="1"/>
          </p:cNvPicPr>
          <p:nvPr/>
        </p:nvPicPr>
        <p:blipFill>
          <a:blip r:embed="rId7"/>
          <a:stretch>
            <a:fillRect/>
          </a:stretch>
        </p:blipFill>
        <p:spPr>
          <a:xfrm>
            <a:off x="21756578" y="469350"/>
            <a:ext cx="2309924" cy="631961"/>
          </a:xfrm>
          <a:prstGeom prst="rect">
            <a:avLst/>
          </a:prstGeom>
          <a:ln w="12700">
            <a:miter lim="4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Arial" panose="020B0604020202020204" pitchFamily="34" charset="0"/>
          <a:ea typeface="+mn-ea"/>
          <a:cs typeface="Arial" panose="020B0604020202020204" pitchFamily="34" charset="0"/>
          <a:sym typeface="Helvetica"/>
        </a:defRPr>
      </a:lvl1pPr>
      <a:lvl2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2pPr>
      <a:lvl3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3pPr>
      <a:lvl4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4pPr>
      <a:lvl5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5pPr>
      <a:lvl6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6pPr>
      <a:lvl7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7pPr>
      <a:lvl8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8pPr>
      <a:lvl9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9pPr>
    </p:titleStyle>
    <p:body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1pPr>
      <a:lvl2pPr marL="1055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2pPr>
      <a:lvl3pPr marL="1499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3pPr>
      <a:lvl4pPr marL="1944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4pPr>
      <a:lvl5pPr marL="2388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p:bodyStyle>
    <p:otherStyle>
      <a:lvl1pPr marL="0" marR="0" indent="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1pPr>
      <a:lvl2pPr marL="0" marR="0" indent="2286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2pPr>
      <a:lvl3pPr marL="0" marR="0" indent="4572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3pPr>
      <a:lvl4pPr marL="0" marR="0" indent="6858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4pPr>
      <a:lvl5pPr marL="0" marR="0" indent="9144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5pPr>
      <a:lvl6pPr marL="0" marR="0" indent="11430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6pPr>
      <a:lvl7pPr marL="0" marR="0" indent="13716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7pPr>
      <a:lvl8pPr marL="0" marR="0" indent="16002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8pPr>
      <a:lvl9pPr marL="0" marR="0" indent="18288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2" Type="http://schemas.openxmlformats.org/officeDocument/2006/relationships/notesSlide" Target="../notesSlides/notesSlide6.xml"/><Relationship Id="rId11" Type="http://schemas.openxmlformats.org/officeDocument/2006/relationships/slideLayout" Target="../slideLayouts/slideLayout2.xml"/><Relationship Id="rId10" Type="http://schemas.openxmlformats.org/officeDocument/2006/relationships/image" Target="../media/image39.pn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41.wmf"/><Relationship Id="rId4" Type="http://schemas.openxmlformats.org/officeDocument/2006/relationships/oleObject" Target="../embeddings/oleObject1.bin"/><Relationship Id="rId3" Type="http://schemas.openxmlformats.org/officeDocument/2006/relationships/image" Target="../media/image40.png"/><Relationship Id="rId2" Type="http://schemas.openxmlformats.org/officeDocument/2006/relationships/tags" Target="../tags/tag4.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48.webp"/><Relationship Id="rId1" Type="http://schemas.openxmlformats.org/officeDocument/2006/relationships/image" Target="../media/image47.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25.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1" Type="http://schemas.openxmlformats.org/officeDocument/2006/relationships/notesSlide" Target="../notesSlides/notesSlide9.xml"/><Relationship Id="rId10" Type="http://schemas.openxmlformats.org/officeDocument/2006/relationships/slideLayout" Target="../slideLayouts/slideLayout2.xml"/><Relationship Id="rId1" Type="http://schemas.openxmlformats.org/officeDocument/2006/relationships/tags" Target="../tags/tag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31.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2.xml"/><Relationship Id="rId7" Type="http://schemas.openxmlformats.org/officeDocument/2006/relationships/tags" Target="../tags/tag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tags" Target="../tags/tag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8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90.png"/><Relationship Id="rId3" Type="http://schemas.openxmlformats.org/officeDocument/2006/relationships/image" Target="../media/image92.png"/><Relationship Id="rId2" Type="http://schemas.openxmlformats.org/officeDocument/2006/relationships/image" Target="../media/image89.png"/><Relationship Id="rId1" Type="http://schemas.openxmlformats.org/officeDocument/2006/relationships/image" Target="../media/image91.png"/></Relationships>
</file>

<file path=ppt/slides/_rels/slide41.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2.xml"/><Relationship Id="rId7" Type="http://schemas.openxmlformats.org/officeDocument/2006/relationships/image" Target="../media/image98.png"/><Relationship Id="rId6" Type="http://schemas.openxmlformats.org/officeDocument/2006/relationships/image" Target="../media/image97.png"/><Relationship Id="rId5" Type="http://schemas.openxmlformats.org/officeDocument/2006/relationships/tags" Target="../tags/tag11.xml"/><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tags" Target="../tags/tag1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102.emf"/><Relationship Id="rId3" Type="http://schemas.openxmlformats.org/officeDocument/2006/relationships/image" Target="../media/image101.emf"/><Relationship Id="rId2" Type="http://schemas.openxmlformats.org/officeDocument/2006/relationships/image" Target="../media/image100.png"/><Relationship Id="rId1" Type="http://schemas.openxmlformats.org/officeDocument/2006/relationships/tags" Target="../tags/tag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NA-seq data analysis handbook"/>
          <p:cNvSpPr txBox="1">
            <a:spLocks noGrp="1"/>
          </p:cNvSpPr>
          <p:nvPr>
            <p:ph type="title"/>
          </p:nvPr>
        </p:nvSpPr>
        <p:spPr>
          <a:prstGeom prst="rect">
            <a:avLst/>
          </a:prstGeom>
        </p:spPr>
        <p:txBody>
          <a:bodyPr>
            <a:normAutofit/>
          </a:bodyPr>
          <a:lstStyle>
            <a:lvl1pPr defTabSz="673735">
              <a:defRPr sz="9185"/>
            </a:lvl1pPr>
          </a:lstStyle>
          <a:p>
            <a:r>
              <a:rPr lang="en-US" dirty="0"/>
              <a:t>Hi-C</a:t>
            </a:r>
            <a:r>
              <a:rPr dirty="0"/>
              <a:t> data analysis handbook</a:t>
            </a:r>
            <a:endParaRPr dirty="0"/>
          </a:p>
        </p:txBody>
      </p:sp>
      <p:sp>
        <p:nvSpPr>
          <p:cNvPr id="101" name="Chengchen ZHAO, Zheting ZHANG, Yawen LYU, Wei SHI, Tianci KONG, Tiancheng Yu, Yaojia LIU…"/>
          <p:cNvSpPr txBox="1">
            <a:spLocks noGrp="1"/>
          </p:cNvSpPr>
          <p:nvPr>
            <p:ph type="body" sz="quarter" idx="1"/>
          </p:nvPr>
        </p:nvSpPr>
        <p:spPr>
          <a:xfrm>
            <a:off x="7650404" y="7769068"/>
            <a:ext cx="9060570" cy="1589485"/>
          </a:xfrm>
          <a:prstGeom prst="rect">
            <a:avLst/>
          </a:prstGeom>
        </p:spPr>
        <p:txBody>
          <a:bodyPr anchor="ctr">
            <a:normAutofit fontScale="85000" lnSpcReduction="20000"/>
          </a:bodyPr>
          <a:lstStyle/>
          <a:p>
            <a:pPr defTabSz="517525">
              <a:defRPr sz="3275"/>
            </a:pPr>
            <a:r>
              <a:rPr dirty="0"/>
              <a:t>Chengchen ZHAO, Zheting ZHANG, </a:t>
            </a:r>
            <a:r>
              <a:rPr lang="en-US" dirty="0"/>
              <a:t>Zejie LING</a:t>
            </a:r>
            <a:r>
              <a:rPr dirty="0"/>
              <a:t>, Wei SHI, Tianci KONG, Tiancheng Yu, </a:t>
            </a:r>
            <a:r>
              <a:rPr lang="en-US" dirty="0"/>
              <a:t>Yu</a:t>
            </a:r>
            <a:r>
              <a:rPr lang="en-US" altLang="zh-CN" dirty="0"/>
              <a:t>xiang</a:t>
            </a:r>
            <a:r>
              <a:rPr lang="zh-CN" altLang="en-US" dirty="0"/>
              <a:t> </a:t>
            </a:r>
            <a:r>
              <a:rPr lang="en-US" altLang="zh-CN" dirty="0"/>
              <a:t>YAO, Maoxiang Shi, Jingyu YANG, Yuhao WU</a:t>
            </a:r>
            <a:endParaRPr dirty="0"/>
          </a:p>
          <a:p>
            <a:pPr defTabSz="517525">
              <a:defRPr sz="3275"/>
            </a:pPr>
            <a:r>
              <a:rPr dirty="0"/>
              <a:t>202</a:t>
            </a:r>
            <a:r>
              <a:rPr lang="en-US" dirty="0"/>
              <a:t>5</a:t>
            </a:r>
            <a:r>
              <a:rPr dirty="0"/>
              <a:t>.</a:t>
            </a:r>
            <a:r>
              <a:rPr lang="en-US" dirty="0"/>
              <a:t>3</a:t>
            </a:r>
            <a:r>
              <a:rPr dirty="0"/>
              <a:t>.</a:t>
            </a:r>
            <a:r>
              <a:rPr lang="en-US" dirty="0"/>
              <a:t>20</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10889615" y="1924050"/>
            <a:ext cx="5601970" cy="10955655"/>
          </a:xfrm>
          <a:prstGeom prst="rect">
            <a:avLst/>
          </a:prstGeom>
          <a:solidFill>
            <a:schemeClr val="tx1"/>
          </a:solid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sp>
        <p:nvSpPr>
          <p:cNvPr id="3" name="标题 2"/>
          <p:cNvSpPr>
            <a:spLocks noGrp="1"/>
          </p:cNvSpPr>
          <p:nvPr>
            <p:ph type="title"/>
          </p:nvPr>
        </p:nvSpPr>
        <p:spPr/>
        <p:txBody>
          <a:bodyPr/>
          <a:p>
            <a:r>
              <a:rPr lang="en-US" dirty="0">
                <a:sym typeface="+mn-ea"/>
              </a:rPr>
              <a:t>QC of </a:t>
            </a:r>
            <a:r>
              <a:rPr lang="en-US" dirty="0">
                <a:sym typeface="+mn-ea"/>
              </a:rPr>
              <a:t>library construction</a:t>
            </a:r>
            <a:endParaRPr lang="en-US" altLang="zh-CN">
              <a:ln>
                <a:noFill/>
              </a:ln>
              <a:solidFill>
                <a:schemeClr val="bg1"/>
              </a:solidFill>
              <a:effectLst/>
              <a:latin typeface="+mn-lt"/>
              <a:cs typeface="+mn-cs"/>
              <a:sym typeface="Helvetica"/>
            </a:endParaRPr>
          </a:p>
        </p:txBody>
      </p:sp>
      <p:pic>
        <p:nvPicPr>
          <p:cNvPr id="7" name="图片 6"/>
          <p:cNvPicPr>
            <a:picLocks noChangeAspect="1"/>
          </p:cNvPicPr>
          <p:nvPr/>
        </p:nvPicPr>
        <p:blipFill>
          <a:blip r:embed="rId1"/>
          <a:stretch>
            <a:fillRect/>
          </a:stretch>
        </p:blipFill>
        <p:spPr>
          <a:xfrm>
            <a:off x="8624570" y="9998710"/>
            <a:ext cx="3850005" cy="1005205"/>
          </a:xfrm>
          <a:prstGeom prst="rect">
            <a:avLst/>
          </a:prstGeom>
        </p:spPr>
      </p:pic>
      <p:pic>
        <p:nvPicPr>
          <p:cNvPr id="8" name="图片 7"/>
          <p:cNvPicPr>
            <a:picLocks noChangeAspect="1"/>
          </p:cNvPicPr>
          <p:nvPr/>
        </p:nvPicPr>
        <p:blipFill>
          <a:blip r:embed="rId2"/>
          <a:stretch>
            <a:fillRect/>
          </a:stretch>
        </p:blipFill>
        <p:spPr>
          <a:xfrm>
            <a:off x="8625840" y="10991850"/>
            <a:ext cx="4849495" cy="934720"/>
          </a:xfrm>
          <a:prstGeom prst="rect">
            <a:avLst/>
          </a:prstGeom>
        </p:spPr>
      </p:pic>
      <p:pic>
        <p:nvPicPr>
          <p:cNvPr id="10" name="图片 9"/>
          <p:cNvPicPr>
            <a:picLocks noChangeAspect="1"/>
          </p:cNvPicPr>
          <p:nvPr/>
        </p:nvPicPr>
        <p:blipFill>
          <a:blip r:embed="rId3"/>
          <a:stretch>
            <a:fillRect/>
          </a:stretch>
        </p:blipFill>
        <p:spPr>
          <a:xfrm>
            <a:off x="8623300" y="11926570"/>
            <a:ext cx="3749040" cy="934720"/>
          </a:xfrm>
          <a:prstGeom prst="rect">
            <a:avLst/>
          </a:prstGeom>
        </p:spPr>
      </p:pic>
      <p:pic>
        <p:nvPicPr>
          <p:cNvPr id="11" name="图片 10"/>
          <p:cNvPicPr>
            <a:picLocks noChangeAspect="1"/>
          </p:cNvPicPr>
          <p:nvPr/>
        </p:nvPicPr>
        <p:blipFill>
          <a:blip r:embed="rId4"/>
          <a:stretch>
            <a:fillRect/>
          </a:stretch>
        </p:blipFill>
        <p:spPr>
          <a:xfrm>
            <a:off x="8623935" y="1915160"/>
            <a:ext cx="4827270" cy="2252345"/>
          </a:xfrm>
          <a:prstGeom prst="rect">
            <a:avLst/>
          </a:prstGeom>
        </p:spPr>
      </p:pic>
      <p:pic>
        <p:nvPicPr>
          <p:cNvPr id="13" name="图片 12"/>
          <p:cNvPicPr>
            <a:picLocks noChangeAspect="1"/>
          </p:cNvPicPr>
          <p:nvPr/>
        </p:nvPicPr>
        <p:blipFill>
          <a:blip r:embed="rId5"/>
          <a:stretch>
            <a:fillRect/>
          </a:stretch>
        </p:blipFill>
        <p:spPr>
          <a:xfrm>
            <a:off x="8623935" y="4155440"/>
            <a:ext cx="3242310" cy="3141345"/>
          </a:xfrm>
          <a:prstGeom prst="rect">
            <a:avLst/>
          </a:prstGeom>
        </p:spPr>
      </p:pic>
      <p:pic>
        <p:nvPicPr>
          <p:cNvPr id="14" name="图片 13"/>
          <p:cNvPicPr>
            <a:picLocks noChangeAspect="1"/>
          </p:cNvPicPr>
          <p:nvPr/>
        </p:nvPicPr>
        <p:blipFill>
          <a:blip r:embed="rId6"/>
          <a:stretch>
            <a:fillRect/>
          </a:stretch>
        </p:blipFill>
        <p:spPr>
          <a:xfrm>
            <a:off x="8623935" y="7296785"/>
            <a:ext cx="5556885" cy="2713990"/>
          </a:xfrm>
          <a:prstGeom prst="rect">
            <a:avLst/>
          </a:prstGeom>
        </p:spPr>
      </p:pic>
      <p:sp>
        <p:nvSpPr>
          <p:cNvPr id="9" name="文本框 8"/>
          <p:cNvSpPr txBox="1"/>
          <p:nvPr/>
        </p:nvSpPr>
        <p:spPr>
          <a:xfrm>
            <a:off x="16491585" y="1925955"/>
            <a:ext cx="5967095" cy="24041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Total read pairs</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Unmapped read pairs</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Single-sided mapped read pairs</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Valid mapped read pairs (both ends aligned)</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PCR duplicate read pairs</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Unique (non-duplicate) read pairs</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Valid cis-interaction read pairs</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p:txBody>
      </p:sp>
      <p:pic>
        <p:nvPicPr>
          <p:cNvPr id="12" name="图片 11"/>
          <p:cNvPicPr>
            <a:picLocks noChangeAspect="1"/>
          </p:cNvPicPr>
          <p:nvPr/>
        </p:nvPicPr>
        <p:blipFill>
          <a:blip r:embed="rId7"/>
          <a:srcRect t="18475"/>
          <a:stretch>
            <a:fillRect/>
          </a:stretch>
        </p:blipFill>
        <p:spPr>
          <a:xfrm>
            <a:off x="14403705" y="4330065"/>
            <a:ext cx="7499350" cy="2748915"/>
          </a:xfrm>
          <a:prstGeom prst="rect">
            <a:avLst/>
          </a:prstGeom>
        </p:spPr>
      </p:pic>
      <p:sp>
        <p:nvSpPr>
          <p:cNvPr id="16" name="文本框 15"/>
          <p:cNvSpPr txBox="1"/>
          <p:nvPr/>
        </p:nvSpPr>
        <p:spPr>
          <a:xfrm>
            <a:off x="16491585" y="11102023"/>
            <a:ext cx="9668510" cy="788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Number of read</a:t>
            </a:r>
            <a:r>
              <a:rPr kumimoji="0" lang="en-US" altLang="zh-CN" sz="2100" b="1" i="0" u="none" strike="noStrike" cap="none" spc="0" normalizeH="0" baseline="0">
                <a:ln>
                  <a:noFill/>
                </a:ln>
                <a:solidFill>
                  <a:srgbClr val="000000"/>
                </a:solidFill>
                <a:effectLst/>
                <a:uFillTx/>
                <a:latin typeface="+mn-lt"/>
                <a:ea typeface="+mn-ea"/>
                <a:cs typeface="+mn-cs"/>
                <a:sym typeface="Helvetica"/>
              </a:rPr>
              <a:t>s with a</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 distance of 237-316 Mb and +/− strand orientation</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p:txBody>
      </p:sp>
      <p:sp>
        <p:nvSpPr>
          <p:cNvPr id="17" name="文本框 16"/>
          <p:cNvSpPr txBox="1"/>
          <p:nvPr/>
        </p:nvSpPr>
        <p:spPr>
          <a:xfrm>
            <a:off x="16491585" y="11890375"/>
            <a:ext cx="6293485" cy="4648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Total interaction read pairs on chr12</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p:txBody>
      </p:sp>
      <p:sp>
        <p:nvSpPr>
          <p:cNvPr id="18" name="文本框 17"/>
          <p:cNvSpPr txBox="1"/>
          <p:nvPr/>
        </p:nvSpPr>
        <p:spPr>
          <a:xfrm>
            <a:off x="16491585" y="10434955"/>
            <a:ext cx="6293485" cy="4648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Number of read pairs between chr16 and chrX</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p:txBody>
      </p:sp>
      <p:sp>
        <p:nvSpPr>
          <p:cNvPr id="19" name="文本框 18"/>
          <p:cNvSpPr txBox="1"/>
          <p:nvPr/>
        </p:nvSpPr>
        <p:spPr>
          <a:xfrm>
            <a:off x="16491585" y="7232015"/>
            <a:ext cx="7387590" cy="4648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Proportion of intra-chromosomal interaction read pairs</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p:txBody>
      </p:sp>
      <p:sp>
        <p:nvSpPr>
          <p:cNvPr id="21" name="文本框 20"/>
          <p:cNvSpPr txBox="1"/>
          <p:nvPr/>
        </p:nvSpPr>
        <p:spPr>
          <a:xfrm>
            <a:off x="756920" y="1924050"/>
            <a:ext cx="503682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Tool</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lang="en-US" altLang="zh-CN">
                <a:sym typeface="Helvetica"/>
              </a:rPr>
              <a:t>pairtools stats</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22" name="文本框 21"/>
          <p:cNvSpPr txBox="1"/>
          <p:nvPr/>
        </p:nvSpPr>
        <p:spPr>
          <a:xfrm>
            <a:off x="6115050" y="1841500"/>
            <a:ext cx="245300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Result</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pic>
        <p:nvPicPr>
          <p:cNvPr id="2" name="图片 1"/>
          <p:cNvPicPr>
            <a:picLocks noChangeAspect="1"/>
          </p:cNvPicPr>
          <p:nvPr/>
        </p:nvPicPr>
        <p:blipFill>
          <a:blip r:embed="rId8"/>
          <a:stretch>
            <a:fillRect/>
          </a:stretch>
        </p:blipFill>
        <p:spPr>
          <a:xfrm>
            <a:off x="57785" y="4491990"/>
            <a:ext cx="6057265" cy="4288155"/>
          </a:xfrm>
          <a:prstGeom prst="rect">
            <a:avLst/>
          </a:prstGeom>
        </p:spPr>
      </p:pic>
      <p:sp>
        <p:nvSpPr>
          <p:cNvPr id="65" name="TextBox 5"/>
          <p:cNvSpPr txBox="1"/>
          <p:nvPr/>
        </p:nvSpPr>
        <p:spPr>
          <a:xfrm>
            <a:off x="17877264" y="1263432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Wei Shi</a:t>
            </a:r>
            <a:endParaRPr lang="en-US"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dirty="0">
                <a:sym typeface="+mn-ea"/>
              </a:rPr>
              <a:t>QC of resolution evaluation</a:t>
            </a:r>
            <a:endParaRPr lang="en-US" altLang="zh-CN">
              <a:ln>
                <a:noFill/>
              </a:ln>
              <a:solidFill>
                <a:schemeClr val="bg1"/>
              </a:solidFill>
              <a:effectLst/>
              <a:latin typeface="+mn-lt"/>
              <a:cs typeface="+mn-cs"/>
              <a:sym typeface="Helvetica"/>
            </a:endParaRPr>
          </a:p>
        </p:txBody>
      </p:sp>
      <p:sp>
        <p:nvSpPr>
          <p:cNvPr id="21" name="文本框 20"/>
          <p:cNvSpPr txBox="1"/>
          <p:nvPr/>
        </p:nvSpPr>
        <p:spPr>
          <a:xfrm>
            <a:off x="756920" y="1924050"/>
            <a:ext cx="503682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Tool</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kumimoji="0" lang="en-US" altLang="zh-CN" sz="3200" b="1" i="0" u="none" strike="noStrike" cap="none" spc="0" normalizeH="0" baseline="0">
                <a:ln>
                  <a:noFill/>
                </a:ln>
                <a:solidFill>
                  <a:srgbClr val="000000"/>
                </a:solidFill>
                <a:effectLst/>
                <a:uFillTx/>
                <a:latin typeface="+mn-lt"/>
                <a:ea typeface="+mn-ea"/>
                <a:cs typeface="+mn-cs"/>
                <a:sym typeface="Helvetica"/>
              </a:rPr>
              <a:t>cooler</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p:txBody>
      </p:sp>
      <p:pic>
        <p:nvPicPr>
          <p:cNvPr id="4" name="图片 3"/>
          <p:cNvPicPr>
            <a:picLocks noChangeAspect="1"/>
          </p:cNvPicPr>
          <p:nvPr/>
        </p:nvPicPr>
        <p:blipFill>
          <a:blip r:embed="rId1"/>
          <a:stretch>
            <a:fillRect/>
          </a:stretch>
        </p:blipFill>
        <p:spPr>
          <a:xfrm>
            <a:off x="1146810" y="3751580"/>
            <a:ext cx="4861560" cy="5890260"/>
          </a:xfrm>
          <a:prstGeom prst="rect">
            <a:avLst/>
          </a:prstGeom>
        </p:spPr>
      </p:pic>
      <p:pic>
        <p:nvPicPr>
          <p:cNvPr id="5" name="图片 4"/>
          <p:cNvPicPr>
            <a:picLocks noChangeAspect="1"/>
          </p:cNvPicPr>
          <p:nvPr/>
        </p:nvPicPr>
        <p:blipFill>
          <a:blip r:embed="rId2"/>
          <a:stretch>
            <a:fillRect/>
          </a:stretch>
        </p:blipFill>
        <p:spPr>
          <a:xfrm>
            <a:off x="11269980" y="3008630"/>
            <a:ext cx="7423785" cy="7699375"/>
          </a:xfrm>
          <a:prstGeom prst="rect">
            <a:avLst/>
          </a:prstGeom>
        </p:spPr>
      </p:pic>
      <p:sp>
        <p:nvSpPr>
          <p:cNvPr id="1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18353" y="1271226"/>
            <a:ext cx="20320000" cy="10160001"/>
          </a:xfrm>
        </p:spPr>
        <p:txBody>
          <a:bodyPr/>
          <a:lstStyle/>
          <a:p>
            <a:r>
              <a:rPr lang="en-US" dirty="0"/>
              <a:t>Correlation between repeats (hicCorrelate, eigenvector 1 correlation)</a:t>
            </a:r>
            <a:endParaRPr lang="en-US" dirty="0"/>
          </a:p>
          <a:p>
            <a:r>
              <a:rPr lang="en-US" dirty="0"/>
              <a:t>PCA (PCA of filtered/all pixels (O/E matrix))</a:t>
            </a:r>
            <a:endParaRPr lang="en-US" dirty="0"/>
          </a:p>
          <a:p>
            <a:pPr marL="610870" lvl="1" indent="-610870"/>
            <a:endParaRPr lang="en-US" sz="4400" dirty="0"/>
          </a:p>
          <a:p>
            <a:pPr marL="444500" lvl="1" indent="0">
              <a:buNone/>
            </a:pPr>
            <a:endParaRPr lang="en-US" dirty="0"/>
          </a:p>
        </p:txBody>
      </p:sp>
      <p:sp>
        <p:nvSpPr>
          <p:cNvPr id="3" name="Title 2"/>
          <p:cNvSpPr>
            <a:spLocks noGrp="1"/>
          </p:cNvSpPr>
          <p:nvPr>
            <p:ph type="title"/>
          </p:nvPr>
        </p:nvSpPr>
        <p:spPr/>
        <p:txBody>
          <a:bodyPr/>
          <a:lstStyle/>
          <a:p>
            <a:r>
              <a:rPr lang="en-US" altLang="zh-CN" sz="4400" dirty="0"/>
              <a:t>Sample correlation</a:t>
            </a:r>
            <a:endParaRPr lang="en-US" dirty="0"/>
          </a:p>
        </p:txBody>
      </p:sp>
      <p:sp>
        <p:nvSpPr>
          <p:cNvPr id="4" name="文本框 3"/>
          <p:cNvSpPr txBox="1"/>
          <p:nvPr/>
        </p:nvSpPr>
        <p:spPr>
          <a:xfrm>
            <a:off x="14030307" y="11757086"/>
            <a:ext cx="8694688" cy="13753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8000" b="1" i="0" u="none" strike="noStrike" cap="none" spc="0" normalizeH="0" baseline="0" dirty="0">
                <a:ln>
                  <a:noFill/>
                </a:ln>
                <a:solidFill>
                  <a:srgbClr val="FF0000"/>
                </a:solidFill>
                <a:effectLst/>
                <a:uFillTx/>
                <a:latin typeface="+mn-lt"/>
                <a:ea typeface="+mn-ea"/>
                <a:cs typeface="+mn-cs"/>
                <a:sym typeface="Helvetica"/>
              </a:rPr>
              <a:t>Multi resolutions!</a:t>
            </a:r>
            <a:endParaRPr kumimoji="0" lang="zh-CN" altLang="en-US" sz="8000" b="1" i="0" u="none" strike="noStrike" cap="none" spc="0" normalizeH="0" baseline="0" dirty="0">
              <a:ln>
                <a:noFill/>
              </a:ln>
              <a:solidFill>
                <a:srgbClr val="FF0000"/>
              </a:solidFill>
              <a:effectLst/>
              <a:uFillTx/>
              <a:latin typeface="+mn-lt"/>
              <a:ea typeface="+mn-ea"/>
              <a:cs typeface="+mn-cs"/>
              <a:sym typeface="Helvetica"/>
            </a:endParaRPr>
          </a:p>
        </p:txBody>
      </p:sp>
      <p:pic>
        <p:nvPicPr>
          <p:cNvPr id="6" name="图片 5"/>
          <p:cNvPicPr>
            <a:picLocks noChangeAspect="1"/>
          </p:cNvPicPr>
          <p:nvPr/>
        </p:nvPicPr>
        <p:blipFill>
          <a:blip r:embed="rId1"/>
          <a:stretch>
            <a:fillRect/>
          </a:stretch>
        </p:blipFill>
        <p:spPr>
          <a:xfrm>
            <a:off x="1175777" y="7170165"/>
            <a:ext cx="5538339" cy="5274609"/>
          </a:xfrm>
          <a:prstGeom prst="rect">
            <a:avLst/>
          </a:prstGeom>
        </p:spPr>
      </p:pic>
      <p:pic>
        <p:nvPicPr>
          <p:cNvPr id="8" name="图片 7"/>
          <p:cNvPicPr>
            <a:picLocks noChangeAspect="1"/>
          </p:cNvPicPr>
          <p:nvPr/>
        </p:nvPicPr>
        <p:blipFill>
          <a:blip r:embed="rId2"/>
          <a:stretch>
            <a:fillRect/>
          </a:stretch>
        </p:blipFill>
        <p:spPr>
          <a:xfrm>
            <a:off x="7367860" y="7734743"/>
            <a:ext cx="4370398" cy="4145451"/>
          </a:xfrm>
          <a:prstGeom prst="rect">
            <a:avLst/>
          </a:prstGeom>
        </p:spPr>
      </p:pic>
      <p:pic>
        <p:nvPicPr>
          <p:cNvPr id="10" name="图片 9"/>
          <p:cNvPicPr>
            <a:picLocks noChangeAspect="1"/>
          </p:cNvPicPr>
          <p:nvPr/>
        </p:nvPicPr>
        <p:blipFill>
          <a:blip r:embed="rId3"/>
          <a:stretch>
            <a:fillRect/>
          </a:stretch>
        </p:blipFill>
        <p:spPr>
          <a:xfrm>
            <a:off x="13028689" y="7254433"/>
            <a:ext cx="9282393" cy="4502653"/>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362055" y="8412480"/>
            <a:ext cx="9954260" cy="2724785"/>
          </a:xfrm>
        </p:spPr>
        <p:txBody>
          <a:bodyPr>
            <a:normAutofit/>
          </a:bodyPr>
          <a:lstStyle/>
          <a:p>
            <a:r>
              <a:rPr lang="en-US" altLang="zh-CN" sz="3200" dirty="0"/>
              <a:t>Input csv file:</a:t>
            </a:r>
            <a:endParaRPr lang="en-US" altLang="zh-CN" sz="3200" dirty="0"/>
          </a:p>
          <a:p>
            <a:pPr lvl="1"/>
            <a:r>
              <a:rPr lang="en-US" altLang="zh-CN" sz="3050" dirty="0"/>
              <a:t>file: fanc supported hic input</a:t>
            </a:r>
            <a:endParaRPr lang="en-US" altLang="zh-CN" sz="3050" dirty="0"/>
          </a:p>
          <a:p>
            <a:pPr lvl="1"/>
            <a:r>
              <a:rPr lang="en-US" altLang="zh-CN" sz="3050" dirty="0"/>
              <a:t>tag: for plotting heatmap and PCA</a:t>
            </a:r>
            <a:endParaRPr lang="en-US" altLang="zh-CN" sz="3050" dirty="0"/>
          </a:p>
        </p:txBody>
      </p:sp>
      <p:sp>
        <p:nvSpPr>
          <p:cNvPr id="3" name="Title 2"/>
          <p:cNvSpPr>
            <a:spLocks noGrp="1"/>
          </p:cNvSpPr>
          <p:nvPr>
            <p:ph type="title"/>
          </p:nvPr>
        </p:nvSpPr>
        <p:spPr/>
        <p:txBody>
          <a:bodyPr/>
          <a:lstStyle/>
          <a:p>
            <a:r>
              <a:rPr lang="en-US" altLang="zh-CN" sz="4400" dirty="0"/>
              <a:t>Sample correlation</a:t>
            </a:r>
            <a:endParaRPr lang="en-US" dirty="0"/>
          </a:p>
        </p:txBody>
      </p:sp>
      <p:pic>
        <p:nvPicPr>
          <p:cNvPr id="7" name="图片 6"/>
          <p:cNvPicPr>
            <a:picLocks noChangeAspect="1"/>
          </p:cNvPicPr>
          <p:nvPr/>
        </p:nvPicPr>
        <p:blipFill>
          <a:blip r:embed="rId1"/>
          <a:stretch>
            <a:fillRect/>
          </a:stretch>
        </p:blipFill>
        <p:spPr>
          <a:xfrm>
            <a:off x="11362055" y="6405245"/>
            <a:ext cx="12279630" cy="1783715"/>
          </a:xfrm>
          <a:prstGeom prst="rect">
            <a:avLst/>
          </a:prstGeom>
        </p:spPr>
      </p:pic>
      <p:sp>
        <p:nvSpPr>
          <p:cNvPr id="11" name="Text Placeholder 1"/>
          <p:cNvSpPr>
            <a:spLocks noGrp="1"/>
          </p:cNvSpPr>
          <p:nvPr/>
        </p:nvSpPr>
        <p:spPr>
          <a:xfrm>
            <a:off x="127000" y="2273935"/>
            <a:ext cx="13117830" cy="6350000"/>
          </a:xfrm>
          <a:prstGeom prst="rect">
            <a:avLst/>
          </a:prstGeom>
          <a:ln w="12700">
            <a:miter lim="400000"/>
          </a:ln>
        </p:spPr>
        <p:txBody>
          <a:bodyPr lIns="71437" tIns="71437" rIns="71437" bIns="71437" anchor="ctr">
            <a:norm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r>
              <a:rPr lang="en-US" altLang="zh-CN" sz="4000" dirty="0"/>
              <a:t>Get common region pair O/E from input HiC samples</a:t>
            </a:r>
            <a:endParaRPr lang="en-US" altLang="zh-CN" sz="4000" dirty="0"/>
          </a:p>
          <a:p>
            <a:r>
              <a:rPr lang="en-US" altLang="zh-CN" sz="4000" dirty="0"/>
              <a:t>Compare different O/E matrices to each other</a:t>
            </a:r>
            <a:endParaRPr lang="en-US" altLang="zh-CN" sz="4000" dirty="0"/>
          </a:p>
          <a:p>
            <a:pPr lvl="1"/>
            <a:r>
              <a:rPr lang="en-US" altLang="zh-CN" sz="4000" dirty="0"/>
              <a:t>Correlation</a:t>
            </a:r>
            <a:endParaRPr lang="en-US" altLang="zh-CN" sz="4000" dirty="0"/>
          </a:p>
          <a:p>
            <a:pPr lvl="1"/>
            <a:r>
              <a:rPr lang="en-US" altLang="zh-CN" sz="4000" dirty="0"/>
              <a:t>PCA</a:t>
            </a:r>
            <a:endParaRPr lang="en-US" altLang="zh-CN" sz="4000" dirty="0"/>
          </a:p>
        </p:txBody>
      </p:sp>
      <p:sp>
        <p:nvSpPr>
          <p:cNvPr id="1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Jingyu Yang, Zejie Lin</a:t>
            </a:r>
            <a:endParaRPr lang="en-US"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680210"/>
            <a:ext cx="6442075" cy="1037590"/>
          </a:xfrm>
        </p:spPr>
        <p:txBody>
          <a:bodyPr>
            <a:normAutofit/>
          </a:bodyPr>
          <a:lstStyle/>
          <a:p>
            <a:pPr marL="0" indent="0">
              <a:buNone/>
            </a:pPr>
            <a:r>
              <a:rPr lang="en-US" sz="3600" b="1" dirty="0"/>
              <a:t>- Correlation</a:t>
            </a:r>
            <a:endParaRPr lang="en-US" altLang="zh-CN" sz="3600" dirty="0"/>
          </a:p>
        </p:txBody>
      </p:sp>
      <p:sp>
        <p:nvSpPr>
          <p:cNvPr id="3" name="Title 2"/>
          <p:cNvSpPr>
            <a:spLocks noGrp="1"/>
          </p:cNvSpPr>
          <p:nvPr>
            <p:ph type="title"/>
          </p:nvPr>
        </p:nvSpPr>
        <p:spPr/>
        <p:txBody>
          <a:bodyPr/>
          <a:lstStyle/>
          <a:p>
            <a:r>
              <a:rPr lang="en-US" altLang="zh-CN" dirty="0">
                <a:sym typeface="+mn-ea"/>
              </a:rPr>
              <a:t>Sample correlation</a:t>
            </a:r>
            <a:endParaRPr lang="en-US" altLang="zh-CN" sz="4400" dirty="0"/>
          </a:p>
        </p:txBody>
      </p:sp>
      <p:sp>
        <p:nvSpPr>
          <p:cNvPr id="4" name="文本框 3"/>
          <p:cNvSpPr txBox="1"/>
          <p:nvPr/>
        </p:nvSpPr>
        <p:spPr>
          <a:xfrm>
            <a:off x="1250315" y="2735580"/>
            <a:ext cx="3230880" cy="5467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p:cNvSpPr txBox="1"/>
          <p:nvPr/>
        </p:nvSpPr>
        <p:spPr>
          <a:xfrm>
            <a:off x="1414145" y="4174490"/>
            <a:ext cx="10682605" cy="203644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lnSpc>
                <a:spcPct val="125000"/>
              </a:lnSpc>
              <a:defRPr sz="1800" b="0">
                <a:solidFill>
                  <a:srgbClr val="FFFFFF"/>
                </a:solidFill>
                <a:latin typeface="Monaco"/>
                <a:ea typeface="Monaco"/>
                <a:cs typeface="Monaco"/>
                <a:sym typeface="Monaco"/>
              </a:defRPr>
            </a:pPr>
            <a:r>
              <a:rPr lang="en-US" altLang="zh-CN" sz="2400" dirty="0"/>
              <a:t>CDesk HiC correlation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-i /mnt/linzejie/CDesk_test/data/5.HiC/2.Correlation/test.csv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-o /mnt/linzejie/CDesk_test/result/5.HiC/2.Correlation/chr15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--chr chr15</a:t>
            </a:r>
            <a:endParaRPr lang="en-US" altLang="zh-CN" sz="2400" dirty="0"/>
          </a:p>
        </p:txBody>
      </p:sp>
      <p:sp>
        <p:nvSpPr>
          <p:cNvPr id="7" name="Content Placeholder 2"/>
          <p:cNvSpPr>
            <a:spLocks noGrp="1"/>
          </p:cNvSpPr>
          <p:nvPr/>
        </p:nvSpPr>
        <p:spPr>
          <a:xfrm>
            <a:off x="1758950" y="6558915"/>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5" name="Content Placeholder 2"/>
          <p:cNvSpPr>
            <a:spLocks noGrp="1"/>
          </p:cNvSpPr>
          <p:nvPr/>
        </p:nvSpPr>
        <p:spPr>
          <a:xfrm>
            <a:off x="1758950" y="365506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en-GB" sz="2800" b="1" dirty="0">
                <a:ea typeface="Calibri" panose="020F0502020204030204" charset="0"/>
                <a:sym typeface="+mn-ea"/>
              </a:rPr>
              <a:t>Input command line:</a:t>
            </a:r>
            <a:endParaRPr lang="en-US" sz="2800" dirty="0">
              <a:sym typeface="+mn-ea"/>
            </a:endParaRPr>
          </a:p>
        </p:txBody>
      </p:sp>
      <p:graphicFrame>
        <p:nvGraphicFramePr>
          <p:cNvPr id="10" name="表格 9"/>
          <p:cNvGraphicFramePr>
            <a:graphicFrameLocks noGrp="1"/>
          </p:cNvGraphicFramePr>
          <p:nvPr>
            <p:custDataLst>
              <p:tags r:id="rId1"/>
            </p:custDataLst>
          </p:nvPr>
        </p:nvGraphicFramePr>
        <p:xfrm>
          <a:off x="1414145" y="7103110"/>
          <a:ext cx="9890760" cy="5340350"/>
        </p:xfrm>
        <a:graphic>
          <a:graphicData uri="http://schemas.openxmlformats.org/drawingml/2006/table">
            <a:tbl>
              <a:tblPr>
                <a:tableStyleId>{5940675A-B579-460E-94D1-54222C63F5DA}</a:tableStyleId>
              </a:tblPr>
              <a:tblGrid>
                <a:gridCol w="2496820"/>
                <a:gridCol w="4190365"/>
                <a:gridCol w="3203575"/>
              </a:tblGrid>
              <a:tr h="523240">
                <a:tc>
                  <a:txBody>
                    <a:bodyPr/>
                    <a:lstStyle/>
                    <a:p>
                      <a:pPr marL="0" marR="0" algn="ctr">
                        <a:buNone/>
                      </a:pPr>
                      <a:r>
                        <a:rPr lang="zh-CN" altLang="en-US" sz="2800" b="0" kern="100" dirty="0">
                          <a:effectLst/>
                          <a:latin typeface="+mn-ea"/>
                          <a:cs typeface="+mn-ea"/>
                        </a:rPr>
                        <a:t>参数</a:t>
                      </a:r>
                      <a:r>
                        <a:rPr lang="en-US" sz="2800" b="0" kern="100" baseline="30000">
                          <a:effectLst/>
                          <a:latin typeface="+mn-ea"/>
                          <a:cs typeface="+mn-ea"/>
                          <a:sym typeface="+mn-ea"/>
                        </a:rPr>
                        <a:t>√</a:t>
                      </a:r>
                      <a:r>
                        <a:rPr lang="zh-CN" altLang="en-US" sz="2800" b="0" kern="100" baseline="30000">
                          <a:effectLst/>
                          <a:latin typeface="+mn-ea"/>
                          <a:cs typeface="+mn-ea"/>
                          <a:sym typeface="+mn-ea"/>
                        </a:rPr>
                        <a:t>必要</a:t>
                      </a:r>
                      <a:endParaRPr lang="zh-CN" altLang="en-US" sz="2800" b="0" kern="100" baseline="30000" dirty="0">
                        <a:effectLst/>
                        <a:latin typeface="+mn-ea"/>
                        <a:cs typeface="+mn-ea"/>
                        <a:sym typeface="+mn-ea"/>
                      </a:endParaRPr>
                    </a:p>
                  </a:txBody>
                  <a:tcPr marL="68580" marR="68580" anchor="ctr">
                    <a:solidFill>
                      <a:schemeClr val="bg2"/>
                    </a:solidFill>
                  </a:tcPr>
                </a:tc>
                <a:tc>
                  <a:txBody>
                    <a:bodyPr/>
                    <a:lstStyle/>
                    <a:p>
                      <a:pPr marL="0" marR="0" algn="ctr">
                        <a:buNone/>
                      </a:pPr>
                      <a:r>
                        <a:rPr lang="zh-CN" altLang="en-US" sz="2800" b="0" kern="100" dirty="0">
                          <a:effectLst/>
                          <a:latin typeface="+mn-ea"/>
                        </a:rPr>
                        <a:t>描述</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800" b="0" kern="100" dirty="0">
                          <a:effectLst/>
                          <a:latin typeface="+mn-ea"/>
                        </a:rPr>
                        <a:t>默认值</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r>
              <a:tr h="523240">
                <a:tc>
                  <a:txBody>
                    <a:bodyPr/>
                    <a:lstStyle/>
                    <a:p>
                      <a:pPr marL="0" marR="0" algn="ctr">
                        <a:buNone/>
                      </a:pPr>
                      <a:r>
                        <a:rPr lang="en-US" sz="2800" b="0" kern="100">
                          <a:effectLst/>
                          <a:latin typeface="+mn-ea"/>
                        </a:rPr>
                        <a:t>-i</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en-US" altLang="zh-CN" sz="2800" b="0" kern="100">
                          <a:effectLst/>
                          <a:latin typeface="+mn-ea"/>
                          <a:cs typeface="+mn-ea"/>
                        </a:rPr>
                        <a:t>hic</a:t>
                      </a:r>
                      <a:r>
                        <a:rPr lang="zh-CN" altLang="en-US" sz="2800" b="0" kern="100">
                          <a:effectLst/>
                          <a:latin typeface="+mn-ea"/>
                          <a:cs typeface="+mn-ea"/>
                        </a:rPr>
                        <a:t>样本信息</a:t>
                      </a:r>
                      <a:r>
                        <a:rPr lang="en-US" altLang="zh-CN" sz="2800" b="0" kern="100">
                          <a:effectLst/>
                          <a:latin typeface="+mn-ea"/>
                          <a:cs typeface="+mn-ea"/>
                        </a:rPr>
                        <a:t>csv</a:t>
                      </a:r>
                      <a:r>
                        <a:rPr lang="zh-CN" altLang="en-US" sz="2800" b="0" kern="100">
                          <a:effectLst/>
                          <a:latin typeface="+mn-ea"/>
                          <a:cs typeface="+mn-ea"/>
                        </a:rPr>
                        <a:t>文件</a:t>
                      </a:r>
                      <a:endParaRPr lang="zh-CN" altLang="en-US" sz="2800" b="0" kern="100">
                        <a:effectLst/>
                        <a:latin typeface="+mn-ea"/>
                        <a:cs typeface="+mn-ea"/>
                      </a:endParaRPr>
                    </a:p>
                  </a:txBody>
                  <a:tcPr marL="68580" marR="68580" anchor="ctr"/>
                </a:tc>
                <a:tc>
                  <a:txBody>
                    <a:bodyPr/>
                    <a:lstStyle/>
                    <a:p>
                      <a:pPr marL="0" marR="0" algn="ctr">
                        <a:buNone/>
                      </a:pPr>
                      <a:r>
                        <a:rPr lang="en-US" altLang="zh-CN" sz="2800" b="0" kern="100" dirty="0">
                          <a:effectLst/>
                          <a:latin typeface="+mn-ea"/>
                        </a:rPr>
                        <a:t>-</a:t>
                      </a:r>
                      <a:endParaRPr lang="en-US" altLang="zh-CN" sz="2800" b="0" kern="100" dirty="0">
                        <a:effectLst/>
                        <a:latin typeface="+mn-ea"/>
                        <a:cs typeface="Times New Roman" panose="02020603050405020304" pitchFamily="18" charset="0"/>
                      </a:endParaRPr>
                    </a:p>
                  </a:txBody>
                  <a:tcPr marL="68580" marR="68580" anchor="ctr"/>
                </a:tc>
              </a:tr>
              <a:tr h="522605">
                <a:tc>
                  <a:txBody>
                    <a:bodyPr/>
                    <a:lstStyle/>
                    <a:p>
                      <a:pPr marL="0" marR="0" algn="ctr">
                        <a:buNone/>
                      </a:pPr>
                      <a:r>
                        <a:rPr lang="en-US" sz="2800" b="0" kern="100">
                          <a:effectLst/>
                          <a:latin typeface="+mn-ea"/>
                        </a:rPr>
                        <a:t>-o</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zh-CN" sz="2800" b="0" kern="100">
                          <a:effectLst/>
                          <a:latin typeface="+mn-ea"/>
                        </a:rPr>
                        <a:t>输出文件夹</a:t>
                      </a:r>
                      <a:endParaRPr lang="zh-CN" sz="28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800" b="0" kern="100">
                          <a:effectLst/>
                          <a:latin typeface="+mn-ea"/>
                        </a:rPr>
                        <a:t>-</a:t>
                      </a:r>
                      <a:endParaRPr lang="en-US" altLang="zh-CN" sz="2800" b="0" kern="100">
                        <a:effectLst/>
                        <a:latin typeface="+mn-ea"/>
                        <a:cs typeface="Times New Roman" panose="02020603050405020304" pitchFamily="18" charset="0"/>
                      </a:endParaRPr>
                    </a:p>
                  </a:txBody>
                  <a:tcPr marL="68580" marR="68580" anchor="ctr"/>
                </a:tc>
              </a:tr>
              <a:tr h="1229360">
                <a:tc>
                  <a:txBody>
                    <a:bodyPr/>
                    <a:lstStyle/>
                    <a:p>
                      <a:pPr marL="0" marR="0" algn="ctr">
                        <a:buNone/>
                      </a:pPr>
                      <a:r>
                        <a:rPr lang="en-US" sz="2800" b="0" kern="100">
                          <a:effectLst/>
                          <a:latin typeface="+mn-ea"/>
                          <a:sym typeface="+mn-ea"/>
                        </a:rPr>
                        <a:t>--chr</a:t>
                      </a:r>
                      <a:endParaRPr lang="en-US" sz="28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800" b="0" kern="100">
                          <a:effectLst/>
                          <a:latin typeface="+mn-ea"/>
                        </a:rPr>
                        <a:t>指定染色体</a:t>
                      </a:r>
                      <a:endParaRPr lang="zh-CN" altLang="en-US" sz="2800" b="0" kern="100">
                        <a:effectLst/>
                        <a:latin typeface="+mn-ea"/>
                      </a:endParaRPr>
                    </a:p>
                  </a:txBody>
                  <a:tcPr marL="68580" marR="68580" anchor="ctr"/>
                </a:tc>
                <a:tc>
                  <a:txBody>
                    <a:bodyPr/>
                    <a:lstStyle/>
                    <a:p>
                      <a:pPr marL="0" marR="0" algn="ctr">
                        <a:buNone/>
                      </a:pPr>
                      <a:r>
                        <a:rPr lang="en-US" altLang="zh-CN" sz="2800" b="0" kern="100">
                          <a:effectLst/>
                          <a:latin typeface="+mn-ea"/>
                          <a:cs typeface="Times New Roman" panose="02020603050405020304" pitchFamily="18" charset="0"/>
                        </a:rPr>
                        <a:t>No</a:t>
                      </a:r>
                      <a:endParaRPr lang="en-US" altLang="zh-CN" sz="2800" b="0" kern="100">
                        <a:effectLst/>
                        <a:latin typeface="+mn-ea"/>
                        <a:cs typeface="Times New Roman" panose="02020603050405020304" pitchFamily="18" charset="0"/>
                      </a:endParaRPr>
                    </a:p>
                  </a:txBody>
                  <a:tcPr marL="68580" marR="68580" anchor="ctr"/>
                </a:tc>
              </a:tr>
              <a:tr h="634365">
                <a:tc>
                  <a:txBody>
                    <a:bodyPr/>
                    <a:lstStyle/>
                    <a:p>
                      <a:pPr marL="0" marR="0" algn="ctr">
                        <a:buNone/>
                      </a:pPr>
                      <a:r>
                        <a:rPr lang="en-US" sz="2800" b="0" kern="100">
                          <a:effectLst/>
                          <a:latin typeface="+mn-ea"/>
                        </a:rPr>
                        <a:t>--inter_chrom</a:t>
                      </a:r>
                      <a:endParaRPr lang="en-US" sz="28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800" b="0" kern="100" dirty="0">
                          <a:effectLst/>
                          <a:latin typeface="+mn-ea"/>
                          <a:cs typeface="+mn-ea"/>
                          <a:sym typeface="+mn-ea"/>
                        </a:rPr>
                        <a:t>是否包括染色体间信号</a:t>
                      </a:r>
                      <a:endParaRPr lang="zh-CN" altLang="en-US" sz="2800" b="0" kern="100" dirty="0">
                        <a:effectLst/>
                        <a:latin typeface="+mn-ea"/>
                        <a:cs typeface="+mn-ea"/>
                        <a:sym typeface="+mn-ea"/>
                      </a:endParaRPr>
                    </a:p>
                  </a:txBody>
                  <a:tcPr marL="68580" marR="68580" anchor="ctr"/>
                </a:tc>
                <a:tc>
                  <a:txBody>
                    <a:bodyPr/>
                    <a:lstStyle/>
                    <a:p>
                      <a:pPr marL="0" marR="0" algn="ctr">
                        <a:buNone/>
                      </a:pPr>
                      <a:r>
                        <a:rPr lang="zh-CN" altLang="en-US" sz="2800" b="0" kern="100">
                          <a:effectLst/>
                          <a:latin typeface="+mn-ea"/>
                        </a:rPr>
                        <a:t> </a:t>
                      </a:r>
                      <a:endParaRPr lang="en-US" altLang="zh-CN" sz="2800" b="0" kern="100">
                        <a:effectLst/>
                        <a:latin typeface="+mn-ea"/>
                        <a:cs typeface="Times New Roman" panose="02020603050405020304" pitchFamily="18" charset="0"/>
                      </a:endParaRPr>
                    </a:p>
                  </a:txBody>
                  <a:tcPr marL="68580" marR="68580" anchor="ctr"/>
                </a:tc>
              </a:tr>
              <a:tr h="953770">
                <a:tc>
                  <a:txBody>
                    <a:bodyPr/>
                    <a:lstStyle/>
                    <a:p>
                      <a:pPr marL="0" marR="0" algn="ctr">
                        <a:buNone/>
                      </a:pPr>
                      <a:r>
                        <a:rPr lang="en-US" sz="2800" b="0" kern="100">
                          <a:effectLst/>
                          <a:latin typeface="+mn-ea"/>
                        </a:rPr>
                        <a:t>--width</a:t>
                      </a:r>
                      <a:endParaRPr lang="en-US" sz="28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800" b="0" kern="100">
                          <a:effectLst/>
                          <a:latin typeface="+mn-ea"/>
                          <a:cs typeface="+mn-ea"/>
                        </a:rPr>
                        <a:t>图片宽度</a:t>
                      </a:r>
                      <a:endParaRPr lang="zh-CN" altLang="en-US" sz="2800" b="0" kern="100">
                        <a:effectLst/>
                        <a:latin typeface="+mn-ea"/>
                        <a:cs typeface="+mn-ea"/>
                      </a:endParaRPr>
                    </a:p>
                  </a:txBody>
                  <a:tcPr marL="68580" marR="68580" anchor="ctr"/>
                </a:tc>
                <a:tc>
                  <a:txBody>
                    <a:bodyPr/>
                    <a:lstStyle/>
                    <a:p>
                      <a:pPr marL="0" marR="0" algn="ctr">
                        <a:buNone/>
                      </a:pPr>
                      <a:r>
                        <a:rPr lang="en-US" altLang="zh-CN" sz="2800" b="0" kern="100" dirty="0">
                          <a:effectLst/>
                          <a:latin typeface="+mn-ea"/>
                          <a:cs typeface="Times New Roman" panose="02020603050405020304" pitchFamily="18" charset="0"/>
                        </a:rPr>
                        <a:t>8</a:t>
                      </a:r>
                      <a:endParaRPr lang="en-US" altLang="zh-CN" sz="2800" b="0" kern="100" dirty="0">
                        <a:effectLst/>
                        <a:latin typeface="+mn-ea"/>
                        <a:cs typeface="Times New Roman" panose="02020603050405020304" pitchFamily="18" charset="0"/>
                      </a:endParaRPr>
                    </a:p>
                  </a:txBody>
                  <a:tcPr marL="68580" marR="68580" anchor="ctr"/>
                </a:tc>
              </a:tr>
              <a:tr h="953770">
                <a:tc>
                  <a:txBody>
                    <a:bodyPr/>
                    <a:p>
                      <a:pPr marL="0" marR="0" algn="ctr">
                        <a:buNone/>
                      </a:pPr>
                      <a:r>
                        <a:rPr lang="en-US" altLang="en-US" sz="2800" b="0" kern="100">
                          <a:effectLst/>
                          <a:latin typeface="+mn-ea"/>
                          <a:cs typeface="Times New Roman" panose="02020603050405020304" pitchFamily="18" charset="0"/>
                        </a:rPr>
                        <a:t>--height</a:t>
                      </a:r>
                      <a:endParaRPr lang="en-US" altLang="en-US" sz="2800" b="0" kern="100">
                        <a:effectLst/>
                        <a:latin typeface="+mn-ea"/>
                        <a:cs typeface="Times New Roman" panose="02020603050405020304" pitchFamily="18" charset="0"/>
                      </a:endParaRPr>
                    </a:p>
                  </a:txBody>
                  <a:tcPr marL="68580" marR="68580" anchor="ctr"/>
                </a:tc>
                <a:tc>
                  <a:txBody>
                    <a:bodyPr/>
                    <a:p>
                      <a:pPr marL="0" marR="0" algn="ctr">
                        <a:buNone/>
                      </a:pPr>
                      <a:r>
                        <a:rPr lang="zh-CN" altLang="en-US" sz="2800" b="0" kern="100">
                          <a:effectLst/>
                          <a:latin typeface="+mn-ea"/>
                          <a:cs typeface="+mn-ea"/>
                        </a:rPr>
                        <a:t>图片高度</a:t>
                      </a:r>
                      <a:endParaRPr lang="zh-CN" altLang="en-US" sz="2800" b="0" kern="100">
                        <a:effectLst/>
                        <a:latin typeface="+mn-ea"/>
                        <a:cs typeface="+mn-ea"/>
                      </a:endParaRPr>
                    </a:p>
                  </a:txBody>
                  <a:tcPr marL="68580" marR="68580" anchor="ctr"/>
                </a:tc>
                <a:tc>
                  <a:txBody>
                    <a:bodyPr/>
                    <a:p>
                      <a:pPr marL="0" marR="0" algn="ctr">
                        <a:buNone/>
                      </a:pPr>
                      <a:r>
                        <a:rPr lang="en-US" altLang="zh-CN" sz="2800" b="0" kern="100" dirty="0">
                          <a:effectLst/>
                          <a:latin typeface="+mn-ea"/>
                          <a:cs typeface="Times New Roman" panose="02020603050405020304" pitchFamily="18" charset="0"/>
                        </a:rPr>
                        <a:t>6</a:t>
                      </a:r>
                      <a:endParaRPr lang="en-US" altLang="zh-CN" sz="2800" b="0" kern="100" dirty="0">
                        <a:effectLst/>
                        <a:latin typeface="+mn-ea"/>
                        <a:cs typeface="Times New Roman" panose="02020603050405020304" pitchFamily="18" charset="0"/>
                      </a:endParaRPr>
                    </a:p>
                  </a:txBody>
                  <a:tcPr marL="68580" marR="68580" anchor="ctr"/>
                </a:tc>
              </a:tr>
            </a:tbl>
          </a:graphicData>
        </a:graphic>
      </p:graphicFrame>
      <p:pic>
        <p:nvPicPr>
          <p:cNvPr id="9" name="图片 8"/>
          <p:cNvPicPr>
            <a:picLocks noChangeAspect="1"/>
          </p:cNvPicPr>
          <p:nvPr/>
        </p:nvPicPr>
        <p:blipFill>
          <a:blip r:embed="rId2"/>
          <a:stretch>
            <a:fillRect/>
          </a:stretch>
        </p:blipFill>
        <p:spPr>
          <a:xfrm>
            <a:off x="15782925" y="2399665"/>
            <a:ext cx="5650865" cy="4159250"/>
          </a:xfrm>
          <a:prstGeom prst="rect">
            <a:avLst/>
          </a:prstGeom>
        </p:spPr>
      </p:pic>
      <p:pic>
        <p:nvPicPr>
          <p:cNvPr id="11" name="图片 10"/>
          <p:cNvPicPr>
            <a:picLocks noChangeAspect="1"/>
          </p:cNvPicPr>
          <p:nvPr/>
        </p:nvPicPr>
        <p:blipFill>
          <a:blip r:embed="rId3"/>
          <a:stretch>
            <a:fillRect/>
          </a:stretch>
        </p:blipFill>
        <p:spPr>
          <a:xfrm>
            <a:off x="15782925" y="7387590"/>
            <a:ext cx="5687695" cy="4850765"/>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Matrix balancing/normalization: O/E; KR; ICE; coverage ….</a:t>
            </a:r>
            <a:endParaRPr lang="en-US" dirty="0"/>
          </a:p>
          <a:p>
            <a:pPr algn="r"/>
            <a:r>
              <a:rPr lang="en-US" dirty="0"/>
              <a:t>Main formats: .hic; cool; </a:t>
            </a:r>
            <a:r>
              <a:rPr lang="en-US" dirty="0" err="1"/>
              <a:t>mcool</a:t>
            </a:r>
            <a:r>
              <a:rPr lang="en-US" dirty="0"/>
              <a:t>; h5; </a:t>
            </a:r>
            <a:r>
              <a:rPr lang="en-US" dirty="0" err="1"/>
              <a:t>paris</a:t>
            </a:r>
            <a:r>
              <a:rPr lang="en-US" dirty="0"/>
              <a:t>; pre; text(7 columns); text(N*N matrix)</a:t>
            </a:r>
            <a:endParaRPr lang="en-US" dirty="0"/>
          </a:p>
          <a:p>
            <a:pPr marL="610870" lvl="1" indent="-610870" algn="r"/>
            <a:endParaRPr lang="en-US" sz="4400" dirty="0"/>
          </a:p>
          <a:p>
            <a:pPr marL="444500" lvl="1" indent="0">
              <a:buNone/>
            </a:pPr>
            <a:endParaRPr lang="en-US" dirty="0"/>
          </a:p>
        </p:txBody>
      </p:sp>
      <p:sp>
        <p:nvSpPr>
          <p:cNvPr id="3" name="Title 2"/>
          <p:cNvSpPr>
            <a:spLocks noGrp="1"/>
          </p:cNvSpPr>
          <p:nvPr>
            <p:ph type="title"/>
          </p:nvPr>
        </p:nvSpPr>
        <p:spPr/>
        <p:txBody>
          <a:bodyPr/>
          <a:lstStyle/>
          <a:p>
            <a:r>
              <a:rPr lang="en-US" altLang="zh-CN" sz="4400" dirty="0"/>
              <a:t>Matrix balancing, Format transformation</a:t>
            </a:r>
            <a:endParaRPr lang="en-US" dirty="0"/>
          </a:p>
        </p:txBody>
      </p:sp>
      <p:sp>
        <p:nvSpPr>
          <p:cNvPr id="4" name="文本框 3"/>
          <p:cNvSpPr txBox="1"/>
          <p:nvPr/>
        </p:nvSpPr>
        <p:spPr>
          <a:xfrm>
            <a:off x="13097978" y="9953422"/>
            <a:ext cx="8694687" cy="13753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8000" b="1" i="0" u="none" strike="noStrike" cap="none" spc="0" normalizeH="0" baseline="0" dirty="0">
                <a:ln>
                  <a:noFill/>
                </a:ln>
                <a:solidFill>
                  <a:srgbClr val="FF0000"/>
                </a:solidFill>
                <a:effectLst/>
                <a:uFillTx/>
                <a:latin typeface="+mn-lt"/>
                <a:ea typeface="+mn-ea"/>
                <a:cs typeface="+mn-cs"/>
                <a:sym typeface="Helvetica"/>
              </a:rPr>
              <a:t>Multi resolutions!</a:t>
            </a:r>
            <a:endParaRPr kumimoji="0" lang="zh-CN" altLang="en-US" sz="8000" b="1" i="0" u="none" strike="noStrike" cap="none" spc="0" normalizeH="0" baseline="0" dirty="0">
              <a:ln>
                <a:noFill/>
              </a:ln>
              <a:solidFill>
                <a:srgbClr val="FF0000"/>
              </a:solidFill>
              <a:effectLst/>
              <a:uFillTx/>
              <a:latin typeface="+mn-lt"/>
              <a:ea typeface="+mn-ea"/>
              <a:cs typeface="+mn-cs"/>
              <a:sym typeface="Helvetica"/>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a:stretch>
            <a:fillRect/>
          </a:stretch>
        </p:blipFill>
        <p:spPr>
          <a:xfrm>
            <a:off x="18058163" y="6154882"/>
            <a:ext cx="4661809" cy="3382345"/>
          </a:xfrm>
          <a:prstGeom prst="rect">
            <a:avLst/>
          </a:prstGeom>
        </p:spPr>
      </p:pic>
      <p:sp>
        <p:nvSpPr>
          <p:cNvPr id="3" name="标题 2"/>
          <p:cNvSpPr>
            <a:spLocks noGrp="1"/>
          </p:cNvSpPr>
          <p:nvPr>
            <p:ph type="title"/>
          </p:nvPr>
        </p:nvSpPr>
        <p:spPr/>
        <p:txBody>
          <a:bodyPr/>
          <a:lstStyle/>
          <a:p>
            <a:r>
              <a:rPr lang="en-US" altLang="zh-CN"/>
              <a:t>Matrix balancing</a:t>
            </a:r>
            <a:endParaRPr lang="en-US" altLang="zh-CN"/>
          </a:p>
        </p:txBody>
      </p:sp>
      <p:sp>
        <p:nvSpPr>
          <p:cNvPr id="4" name="文本框 3"/>
          <p:cNvSpPr txBox="1"/>
          <p:nvPr/>
        </p:nvSpPr>
        <p:spPr>
          <a:xfrm>
            <a:off x="685800" y="2129569"/>
            <a:ext cx="3714750"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zh-CN" altLang="en-US" smtClean="0"/>
              <a:t>矩阵平衡：</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mc:AlternateContent xmlns:mc="http://schemas.openxmlformats.org/markup-compatibility/2006">
        <mc:Choice xmlns:a14="http://schemas.microsoft.com/office/drawing/2010/main" Requires="a14">
          <p:sp>
            <p:nvSpPr>
              <p:cNvPr id="5" name="文本框 4"/>
              <p:cNvSpPr txBox="1"/>
              <p:nvPr/>
            </p:nvSpPr>
            <p:spPr>
              <a:xfrm>
                <a:off x="685800" y="2948630"/>
                <a:ext cx="9582150" cy="3710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zh-CN" altLang="en-US" smtClean="0">
                    <a:latin typeface="等线" panose="02010600030101010101" pitchFamily="2" charset="-122"/>
                    <a:ea typeface="等线" panose="02010600030101010101" pitchFamily="2" charset="-122"/>
                  </a:rPr>
                  <a:t>得到的</a:t>
                </a:r>
                <a:r>
                  <a:rPr lang="en-US" altLang="zh-CN" smtClean="0">
                    <a:latin typeface="等线" panose="02010600030101010101" pitchFamily="2" charset="-122"/>
                    <a:ea typeface="等线" panose="02010600030101010101" pitchFamily="2" charset="-122"/>
                  </a:rPr>
                  <a:t>HiC</a:t>
                </a:r>
                <a:r>
                  <a:rPr lang="zh-CN" altLang="en-US" smtClean="0">
                    <a:latin typeface="等线" panose="02010600030101010101" pitchFamily="2" charset="-122"/>
                    <a:ea typeface="等线" panose="02010600030101010101" pitchFamily="2" charset="-122"/>
                  </a:rPr>
                  <a:t>接触矩阵（</a:t>
                </a:r>
                <a14:m>
                  <m:oMath xmlns:m="http://schemas.openxmlformats.org/officeDocument/2006/math">
                    <m:sSub>
                      <m:sSubPr>
                        <m:ctrlPr>
                          <a:rPr lang="en-US" altLang="zh-CN" i="1" smtClean="0">
                            <a:latin typeface="Cambria Math" panose="02040503050406030204" pitchFamily="18" charset="0"/>
                            <a:ea typeface="等线" panose="02010600030101010101" pitchFamily="2" charset="-122"/>
                          </a:rPr>
                        </m:ctrlPr>
                      </m:sSubPr>
                      <m:e>
                        <m:r>
                          <a:rPr lang="en-US" altLang="zh-CN" b="1" i="0" smtClean="0">
                            <a:latin typeface="Cambria Math" panose="02040503050406030204" pitchFamily="18" charset="0"/>
                            <a:ea typeface="等线" panose="02010600030101010101" pitchFamily="2" charset="-122"/>
                          </a:rPr>
                          <m:t>𝐌</m:t>
                        </m:r>
                      </m:e>
                      <m:sub>
                        <m:r>
                          <a:rPr lang="en-US" altLang="zh-CN" b="1" i="1" smtClean="0">
                            <a:latin typeface="Cambria Math" panose="02040503050406030204" pitchFamily="18" charset="0"/>
                            <a:ea typeface="等线" panose="02010600030101010101" pitchFamily="2" charset="-122"/>
                          </a:rPr>
                          <m:t>𝒉𝒊𝒄</m:t>
                        </m:r>
                      </m:sub>
                    </m:sSub>
                  </m:oMath>
                </a14:m>
                <a:r>
                  <a:rPr lang="zh-CN" altLang="en-US" smtClean="0">
                    <a:latin typeface="等线" panose="02010600030101010101" pitchFamily="2" charset="-122"/>
                    <a:ea typeface="等线" panose="02010600030101010101" pitchFamily="2" charset="-122"/>
                  </a:rPr>
                  <a:t>）每行或每列求和并不一致，不仅包含了本身染色质生理属性也包含由于</a:t>
                </a:r>
                <a:r>
                  <a:rPr lang="en-US" altLang="zh-CN" smtClean="0">
                    <a:latin typeface="等线" panose="02010600030101010101" pitchFamily="2" charset="-122"/>
                    <a:ea typeface="等线" panose="02010600030101010101" pitchFamily="2" charset="-122"/>
                  </a:rPr>
                  <a:t>GC</a:t>
                </a:r>
                <a:r>
                  <a:rPr lang="zh-CN" altLang="en-US" smtClean="0">
                    <a:latin typeface="等线" panose="02010600030101010101" pitchFamily="2" charset="-122"/>
                    <a:ea typeface="等线" panose="02010600030101010101" pitchFamily="2" charset="-122"/>
                  </a:rPr>
                  <a:t>偏好性</a:t>
                </a:r>
                <a:r>
                  <a:rPr lang="en-US" altLang="zh-CN" smtClean="0">
                    <a:latin typeface="等线" panose="02010600030101010101" pitchFamily="2" charset="-122"/>
                    <a:ea typeface="等线" panose="02010600030101010101" pitchFamily="2" charset="-122"/>
                  </a:rPr>
                  <a:t>/</a:t>
                </a:r>
                <a:r>
                  <a:rPr lang="zh-CN" altLang="en-US" smtClean="0">
                    <a:latin typeface="等线" panose="02010600030101010101" pitchFamily="2" charset="-122"/>
                    <a:ea typeface="等线" panose="02010600030101010101" pitchFamily="2" charset="-122"/>
                  </a:rPr>
                  <a:t>测序技术的系统偏差，影响下游分析，需要用各种方法得到行列求和均为</a:t>
                </a:r>
                <a:r>
                  <a:rPr lang="en-US" altLang="zh-CN" smtClean="0">
                    <a:latin typeface="等线" panose="02010600030101010101" pitchFamily="2" charset="-122"/>
                    <a:ea typeface="等线" panose="02010600030101010101" pitchFamily="2" charset="-122"/>
                  </a:rPr>
                  <a:t>1</a:t>
                </a:r>
                <a:r>
                  <a:rPr lang="zh-CN" altLang="en-US" smtClean="0">
                    <a:latin typeface="等线" panose="02010600030101010101" pitchFamily="2" charset="-122"/>
                    <a:ea typeface="等线" panose="02010600030101010101" pitchFamily="2" charset="-122"/>
                  </a:rPr>
                  <a:t>的接触概率矩阵</a:t>
                </a:r>
                <a:r>
                  <a:rPr lang="zh-CN" altLang="en-US" sz="1800" smtClean="0">
                    <a:latin typeface="等线" panose="02010600030101010101" pitchFamily="2" charset="-122"/>
                    <a:ea typeface="等线" panose="02010600030101010101" pitchFamily="2" charset="-122"/>
                  </a:rPr>
                  <a:t>①</a:t>
                </a:r>
                <a:r>
                  <a:rPr lang="zh-CN" altLang="en-US" smtClean="0">
                    <a:latin typeface="等线" panose="02010600030101010101" pitchFamily="2" charset="-122"/>
                    <a:ea typeface="等线" panose="02010600030101010101" pitchFamily="2" charset="-122"/>
                  </a:rPr>
                  <a:t>。单独的行</a:t>
                </a:r>
                <a:r>
                  <a:rPr lang="en-US" altLang="zh-CN" smtClean="0">
                    <a:latin typeface="等线" panose="02010600030101010101" pitchFamily="2" charset="-122"/>
                    <a:ea typeface="等线" panose="02010600030101010101" pitchFamily="2" charset="-122"/>
                  </a:rPr>
                  <a:t>/</a:t>
                </a:r>
                <a:r>
                  <a:rPr lang="zh-CN" altLang="en-US">
                    <a:latin typeface="等线" panose="02010600030101010101" pitchFamily="2" charset="-122"/>
                    <a:ea typeface="等线" panose="02010600030101010101" pitchFamily="2" charset="-122"/>
                  </a:rPr>
                  <a:t>列</a:t>
                </a:r>
                <a:r>
                  <a:rPr lang="zh-CN" altLang="en-US" smtClean="0">
                    <a:latin typeface="等线" panose="02010600030101010101" pitchFamily="2" charset="-122"/>
                    <a:ea typeface="等线" panose="02010600030101010101" pitchFamily="2" charset="-122"/>
                  </a:rPr>
                  <a:t>求和为</a:t>
                </a:r>
                <a:r>
                  <a:rPr lang="en-US" altLang="zh-CN" smtClean="0">
                    <a:latin typeface="等线" panose="02010600030101010101" pitchFamily="2" charset="-122"/>
                    <a:ea typeface="等线" panose="02010600030101010101" pitchFamily="2" charset="-122"/>
                  </a:rPr>
                  <a:t>1</a:t>
                </a:r>
                <a:r>
                  <a:rPr lang="zh-CN" altLang="en-US" sz="1800" smtClean="0">
                    <a:latin typeface="等线" panose="02010600030101010101" pitchFamily="2" charset="-122"/>
                    <a:ea typeface="等线" panose="02010600030101010101" pitchFamily="2" charset="-122"/>
                  </a:rPr>
                  <a:t>②</a:t>
                </a:r>
                <a:r>
                  <a:rPr lang="zh-CN" altLang="en-US" smtClean="0">
                    <a:latin typeface="等线" panose="02010600030101010101" pitchFamily="2" charset="-122"/>
                    <a:ea typeface="等线" panose="02010600030101010101" pitchFamily="2" charset="-122"/>
                  </a:rPr>
                  <a:t>会破坏矩阵对称性，不符合数据性质，而双向归一化过程互相影响，因此后续算法都尽量贴近归一化结果，常含有迭代过程。</a:t>
                </a:r>
                <a:endParaRPr kumimoji="0" lang="zh-CN" altLang="en-US" sz="3200" b="1"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sym typeface="Helvetica"/>
                </a:endParaRPr>
              </a:p>
            </p:txBody>
          </p:sp>
        </mc:Choice>
        <mc:Fallback>
          <p:sp>
            <p:nvSpPr>
              <p:cNvPr id="5" name="文本框 4"/>
              <p:cNvSpPr txBox="1">
                <a:spLocks noRot="1" noChangeAspect="1" noMove="1" noResize="1" noEditPoints="1" noAdjustHandles="1" noChangeArrowheads="1" noChangeShapeType="1" noTextEdit="1"/>
              </p:cNvSpPr>
              <p:nvPr/>
            </p:nvSpPr>
            <p:spPr>
              <a:xfrm>
                <a:off x="685800" y="2948630"/>
                <a:ext cx="9582150" cy="3710245"/>
              </a:xfrm>
              <a:prstGeom prst="rect">
                <a:avLst/>
              </a:prstGeom>
              <a:blipFill rotWithShape="1">
                <a:blip r:embed="rId2"/>
                <a:stretch>
                  <a:fillRect t="-9" b="7"/>
                </a:stretch>
              </a:blipFill>
              <a:ln w="12700" cap="flat">
                <a:noFill/>
                <a:miter lim="400000"/>
              </a:ln>
            </p:spPr>
            <p:style>
              <a:lnRef idx="0">
                <a:scrgbClr r="0" g="0" b="0"/>
              </a:lnRef>
              <a:fillRef idx="0">
                <a:scrgbClr r="0" g="0" b="0"/>
              </a:fillRef>
              <a:effectRef idx="0">
                <a:scrgbClr r="0" g="0" b="0"/>
              </a:effectRef>
              <a:fontRef idx="none"/>
            </p:style>
            <p:txBody>
              <a:bodyPr/>
              <a:lstStyle/>
              <a:p>
                <a:r>
                  <a:rPr lang="zh-CN" altLang="en-US">
                    <a:noFill/>
                  </a:rPr>
                  <a:t> </a:t>
                </a:r>
              </a:p>
            </p:txBody>
          </p:sp>
        </mc:Fallback>
      </mc:AlternateContent>
      <p:sp>
        <p:nvSpPr>
          <p:cNvPr id="6" name="文本框 5"/>
          <p:cNvSpPr txBox="1"/>
          <p:nvPr/>
        </p:nvSpPr>
        <p:spPr>
          <a:xfrm>
            <a:off x="685800" y="6923796"/>
            <a:ext cx="6076950"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indent="-457200" algn="l">
              <a:buClr>
                <a:schemeClr val="accent1">
                  <a:lumMod val="75000"/>
                </a:schemeClr>
              </a:buClr>
              <a:buFont typeface="Wingdings" panose="05000000000000000000" pitchFamily="2" charset="2"/>
              <a:buChar char="u"/>
            </a:pPr>
            <a:r>
              <a:rPr lang="en-US" altLang="zh-CN"/>
              <a:t>O/E</a:t>
            </a:r>
            <a:r>
              <a:rPr lang="zh-CN" altLang="en-US"/>
              <a:t>（</a:t>
            </a:r>
            <a:r>
              <a:rPr lang="en-US" altLang="zh-CN"/>
              <a:t>Observed/Expected</a:t>
            </a:r>
            <a:r>
              <a:rPr lang="zh-CN" altLang="en-US" smtClean="0"/>
              <a:t>）</a:t>
            </a:r>
            <a:endParaRPr lang="zh-CN" altLang="en-US"/>
          </a:p>
        </p:txBody>
      </p:sp>
      <p:sp>
        <p:nvSpPr>
          <p:cNvPr id="7" name="文本框 6"/>
          <p:cNvSpPr txBox="1"/>
          <p:nvPr/>
        </p:nvSpPr>
        <p:spPr>
          <a:xfrm>
            <a:off x="685800" y="7560508"/>
            <a:ext cx="9582150"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zh-CN" altLang="en-US" smtClean="0">
                <a:latin typeface="等线" panose="02010600030101010101" pitchFamily="2" charset="-122"/>
                <a:ea typeface="等线" panose="02010600030101010101" pitchFamily="2" charset="-122"/>
              </a:rPr>
              <a:t>识别远程互作行为：</a:t>
            </a:r>
            <a:endParaRPr kumimoji="0" lang="zh-CN" altLang="en-US" sz="3200" b="1"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sym typeface="Helvetica"/>
            </a:endParaRPr>
          </a:p>
        </p:txBody>
      </p:sp>
      <p:pic>
        <p:nvPicPr>
          <p:cNvPr id="8" name="图片 7"/>
          <p:cNvPicPr>
            <a:picLocks noChangeAspect="1"/>
          </p:cNvPicPr>
          <p:nvPr/>
        </p:nvPicPr>
        <p:blipFill>
          <a:blip r:embed="rId3"/>
          <a:stretch>
            <a:fillRect/>
          </a:stretch>
        </p:blipFill>
        <p:spPr>
          <a:xfrm>
            <a:off x="10393935" y="1832803"/>
            <a:ext cx="7544679" cy="3150262"/>
          </a:xfrm>
          <a:prstGeom prst="rect">
            <a:avLst/>
          </a:prstGeom>
        </p:spPr>
      </p:pic>
      <p:pic>
        <p:nvPicPr>
          <p:cNvPr id="9" name="图片 8"/>
          <p:cNvPicPr>
            <a:picLocks noChangeAspect="1"/>
          </p:cNvPicPr>
          <p:nvPr/>
        </p:nvPicPr>
        <p:blipFill>
          <a:blip r:embed="rId4"/>
          <a:stretch>
            <a:fillRect/>
          </a:stretch>
        </p:blipFill>
        <p:spPr>
          <a:xfrm>
            <a:off x="18185243" y="1660794"/>
            <a:ext cx="6198757" cy="3494280"/>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1760977" y="8184360"/>
                <a:ext cx="6003054" cy="9731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14:m>
                  <m:oMathPara xmlns:m="http://schemas.openxmlformats.org/officeDocument/2006/math">
                    <m:oMathParaPr>
                      <m:jc m:val="centerGroup"/>
                    </m:oMathParaPr>
                    <m:oMath xmlns:m="http://schemas.openxmlformats.org/officeDocument/2006/math">
                      <m:sSub>
                        <m:sSubPr>
                          <m:ctrlP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ctrlPr>
                        </m:sSubPr>
                        <m:e>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𝑬</m:t>
                          </m:r>
                        </m:e>
                        <m:sub>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𝒊𝒋</m:t>
                          </m:r>
                        </m:sub>
                      </m:sSub>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m:t>
                      </m:r>
                      <m:f>
                        <m:fPr>
                          <m:type m:val="lin"/>
                          <m:ctrlPr>
                            <a:rPr lang="en-US" altLang="zh-CN" i="1" smtClean="0">
                              <a:latin typeface="Cambria Math" panose="02040503050406030204" pitchFamily="18" charset="0"/>
                            </a:rPr>
                          </m:ctrlPr>
                        </m:fPr>
                        <m:num>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𝒌</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i="1">
                                      <a:latin typeface="Cambria Math" panose="02040503050406030204" pitchFamily="18" charset="0"/>
                                    </a:rPr>
                                    <m:t>𝒊𝒌</m:t>
                                  </m:r>
                                </m:sub>
                              </m:sSub>
                            </m:e>
                          </m:nary>
                          <m:r>
                            <a:rPr lang="en-US" altLang="zh-CN" i="1">
                              <a:latin typeface="Cambria Math" panose="02040503050406030204" pitchFamily="18" charset="0"/>
                              <a:ea typeface="Cambria Math" panose="02040503050406030204" pitchFamily="18" charset="0"/>
                            </a:rPr>
                            <m:t>×</m:t>
                          </m:r>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𝒍</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i="1">
                                      <a:latin typeface="Cambria Math" panose="02040503050406030204" pitchFamily="18" charset="0"/>
                                    </a:rPr>
                                    <m:t>𝒋𝒍</m:t>
                                  </m:r>
                                </m:sub>
                              </m:sSub>
                            </m:e>
                          </m:nary>
                        </m:num>
                        <m:den>
                          <m:nary>
                            <m:naryPr>
                              <m:chr m:val="∑"/>
                              <m:limLoc m:val="subSup"/>
                              <m:supHide m:val="on"/>
                              <m:ctrlPr>
                                <a:rPr lang="en-US" altLang="zh-CN" i="1">
                                  <a:latin typeface="Cambria Math" panose="02040503050406030204" pitchFamily="18" charset="0"/>
                                </a:rPr>
                              </m:ctrlPr>
                            </m:naryPr>
                            <m:sub>
                              <m:r>
                                <m:rPr>
                                  <m:brk m:alnAt="9"/>
                                </m:rP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b="1" i="1" smtClean="0">
                                      <a:latin typeface="Cambria Math" panose="02040503050406030204" pitchFamily="18" charset="0"/>
                                    </a:rPr>
                                    <m:t>𝒊𝒋</m:t>
                                  </m:r>
                                </m:sub>
                              </m:sSub>
                            </m:e>
                          </m:nary>
                        </m:den>
                      </m:f>
                    </m:oMath>
                  </m:oMathPara>
                </a14:m>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mc:Choice>
        <mc:Fallback>
          <p:sp>
            <p:nvSpPr>
              <p:cNvPr id="10" name="文本框 9"/>
              <p:cNvSpPr txBox="1">
                <a:spLocks noRot="1" noChangeAspect="1" noMove="1" noResize="1" noEditPoints="1" noAdjustHandles="1" noChangeArrowheads="1" noChangeShapeType="1" noTextEdit="1"/>
              </p:cNvSpPr>
              <p:nvPr/>
            </p:nvSpPr>
            <p:spPr>
              <a:xfrm>
                <a:off x="1760977" y="8184360"/>
                <a:ext cx="6003054" cy="973152"/>
              </a:xfrm>
              <a:prstGeom prst="rect">
                <a:avLst/>
              </a:prstGeom>
              <a:blipFill rotWithShape="1">
                <a:blip r:embed="rId5"/>
                <a:stretch>
                  <a:fillRect l="-2" t="-49" r="9" b="18"/>
                </a:stretch>
              </a:blipFill>
              <a:ln w="12700" cap="flat">
                <a:noFill/>
                <a:miter lim="400000"/>
              </a:ln>
            </p:spPr>
            <p:style>
              <a:lnRef idx="0">
                <a:scrgbClr r="0" g="0" b="0"/>
              </a:lnRef>
              <a:fillRef idx="0">
                <a:scrgbClr r="0" g="0" b="0"/>
              </a:fillRef>
              <a:effectRef idx="0">
                <a:scrgbClr r="0" g="0" b="0"/>
              </a:effectRef>
              <a:fontRef idx="none"/>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685800" y="9379344"/>
                <a:ext cx="9582150" cy="11757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US" altLang="zh-CN" smtClean="0">
                    <a:latin typeface="等线" panose="02010600030101010101" pitchFamily="2" charset="-122"/>
                    <a:ea typeface="等线" panose="02010600030101010101" pitchFamily="2" charset="-122"/>
                  </a:rPr>
                  <a:t>C</a:t>
                </a:r>
                <a:r>
                  <a:rPr lang="zh-CN" altLang="en-US" smtClean="0">
                    <a:latin typeface="等线" panose="02010600030101010101" pitchFamily="2" charset="-122"/>
                    <a:ea typeface="等线" panose="02010600030101010101" pitchFamily="2" charset="-122"/>
                  </a:rPr>
                  <a:t>为原始接触矩阵；之后计算得到：</a:t>
                </a:r>
                <a14:m>
                  <m:oMath xmlns:m="http://schemas.openxmlformats.org/officeDocument/2006/math">
                    <m:f>
                      <m:fPr>
                        <m:type m:val="lin"/>
                        <m:ctrlPr>
                          <a:rPr lang="en-US" altLang="zh-CN"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𝑪</m:t>
                            </m:r>
                          </m:e>
                          <m:sub>
                            <m:r>
                              <a:rPr lang="en-US" altLang="zh-CN" b="1" i="1" smtClean="0">
                                <a:latin typeface="Cambria Math" panose="02040503050406030204" pitchFamily="18" charset="0"/>
                              </a:rPr>
                              <m:t>𝒊𝒋</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𝑬</m:t>
                            </m:r>
                          </m:e>
                          <m:sub>
                            <m:r>
                              <a:rPr lang="en-US" altLang="zh-CN" i="1">
                                <a:latin typeface="Cambria Math" panose="02040503050406030204" pitchFamily="18" charset="0"/>
                              </a:rPr>
                              <m:t>𝒊𝒋</m:t>
                            </m:r>
                          </m:sub>
                        </m:sSub>
                        <m:r>
                          <m:rPr>
                            <m:nor/>
                          </m:rPr>
                          <a:rPr lang="zh-CN" altLang="en-US">
                            <a:latin typeface="等线" panose="02010600030101010101" pitchFamily="2" charset="-122"/>
                            <a:ea typeface="等线" panose="02010600030101010101" pitchFamily="2" charset="-122"/>
                          </a:rPr>
                          <m:t> </m:t>
                        </m:r>
                      </m:den>
                    </m:f>
                  </m:oMath>
                </a14:m>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，再用其他简单归一化处理（线性缩放</a:t>
                </a:r>
                <a:r>
                  <a:rPr kumimoji="0" lang="en-US" altLang="zh-CN"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/Zscore</a:t>
                </a: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、取对数等）</a:t>
                </a:r>
                <a:endParaRPr kumimoji="0" lang="zh-CN" altLang="en-US" sz="3200" b="1"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sym typeface="Helvetica"/>
                </a:endParaRPr>
              </a:p>
            </p:txBody>
          </p:sp>
        </mc:Choice>
        <mc:Fallback>
          <p:sp>
            <p:nvSpPr>
              <p:cNvPr id="11" name="文本框 10"/>
              <p:cNvSpPr txBox="1">
                <a:spLocks noRot="1" noChangeAspect="1" noMove="1" noResize="1" noEditPoints="1" noAdjustHandles="1" noChangeArrowheads="1" noChangeShapeType="1" noTextEdit="1"/>
              </p:cNvSpPr>
              <p:nvPr/>
            </p:nvSpPr>
            <p:spPr>
              <a:xfrm>
                <a:off x="685800" y="9379344"/>
                <a:ext cx="9582150" cy="1175770"/>
              </a:xfrm>
              <a:prstGeom prst="rect">
                <a:avLst/>
              </a:prstGeom>
              <a:blipFill rotWithShape="1">
                <a:blip r:embed="rId6"/>
                <a:stretch>
                  <a:fillRect t="-34" b="12"/>
                </a:stretch>
              </a:blipFill>
              <a:ln w="12700" cap="flat">
                <a:noFill/>
                <a:miter lim="400000"/>
              </a:ln>
            </p:spPr>
            <p:style>
              <a:lnRef idx="0">
                <a:scrgbClr r="0" g="0" b="0"/>
              </a:lnRef>
              <a:fillRef idx="0">
                <a:scrgbClr r="0" g="0" b="0"/>
              </a:fillRef>
              <a:effectRef idx="0">
                <a:scrgbClr r="0" g="0" b="0"/>
              </a:effectRef>
              <a:fontRef idx="none"/>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2543175" y="11547982"/>
                <a:ext cx="5536965" cy="9237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14:m>
                  <m:oMathPara xmlns:m="http://schemas.openxmlformats.org/officeDocument/2006/math">
                    <m:oMathParaPr>
                      <m:jc m:val="centerGroup"/>
                    </m:oMathParaPr>
                    <m:oMath xmlns:m="http://schemas.openxmlformats.org/officeDocument/2006/math">
                      <m:sSub>
                        <m:sSubPr>
                          <m:ctrlP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ctrlPr>
                        </m:sSubPr>
                        <m:e>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𝑪</m:t>
                          </m:r>
                        </m:e>
                        <m:sub>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𝒊𝒋</m:t>
                          </m:r>
                        </m:sub>
                      </m:sSub>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m:t>
                      </m:r>
                      <m:f>
                        <m:fPr>
                          <m:type m:val="lin"/>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i="1">
                                  <a:latin typeface="Cambria Math" panose="02040503050406030204" pitchFamily="18" charset="0"/>
                                </a:rPr>
                                <m:t>𝒊</m:t>
                              </m:r>
                              <m:r>
                                <a:rPr lang="en-US" altLang="zh-CN" b="1" i="1" smtClean="0">
                                  <a:latin typeface="Cambria Math" panose="02040503050406030204" pitchFamily="18" charset="0"/>
                                </a:rPr>
                                <m:t>𝒋</m:t>
                              </m:r>
                            </m:sub>
                          </m:sSub>
                        </m:num>
                        <m:den>
                          <m:d>
                            <m:dPr>
                              <m:ctrlPr>
                                <a:rPr lang="en-US" altLang="zh-CN" i="1" smtClean="0">
                                  <a:latin typeface="Cambria Math" panose="02040503050406030204" pitchFamily="18" charset="0"/>
                                </a:rPr>
                              </m:ctrlPr>
                            </m:dPr>
                            <m:e>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𝒌</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i="1">
                                          <a:latin typeface="Cambria Math" panose="02040503050406030204" pitchFamily="18" charset="0"/>
                                        </a:rPr>
                                        <m:t>𝒊𝒌</m:t>
                                      </m:r>
                                    </m:sub>
                                  </m:sSub>
                                </m:e>
                              </m:nary>
                              <m:r>
                                <a:rPr lang="en-US" altLang="zh-CN" i="1">
                                  <a:latin typeface="Cambria Math" panose="02040503050406030204" pitchFamily="18" charset="0"/>
                                  <a:ea typeface="Cambria Math" panose="02040503050406030204" pitchFamily="18" charset="0"/>
                                </a:rPr>
                                <m:t>×</m:t>
                              </m:r>
                              <m:nary>
                                <m:naryPr>
                                  <m:chr m:val="∑"/>
                                  <m:limLoc m:val="subSup"/>
                                  <m:supHide m:val="on"/>
                                  <m:ctrlPr>
                                    <a:rPr lang="en-US" altLang="zh-CN" i="1">
                                      <a:latin typeface="Cambria Math" panose="02040503050406030204" pitchFamily="18" charset="0"/>
                                    </a:rPr>
                                  </m:ctrlPr>
                                </m:naryPr>
                                <m:sub>
                                  <m:r>
                                    <m:rPr>
                                      <m:brk m:alnAt="9"/>
                                    </m:rPr>
                                    <a:rPr lang="en-US" altLang="zh-CN" b="1" i="1" smtClean="0">
                                      <a:latin typeface="Cambria Math" panose="02040503050406030204" pitchFamily="18" charset="0"/>
                                    </a:rPr>
                                    <m:t>𝒌</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b="1" i="1" smtClean="0">
                                          <a:latin typeface="Cambria Math" panose="02040503050406030204" pitchFamily="18" charset="0"/>
                                        </a:rPr>
                                        <m:t>𝒌𝒋</m:t>
                                      </m:r>
                                    </m:sub>
                                  </m:sSub>
                                </m:e>
                              </m:nary>
                            </m:e>
                          </m:d>
                        </m:den>
                      </m:f>
                    </m:oMath>
                  </m:oMathPara>
                </a14:m>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mc:Choice>
        <mc:Fallback>
          <p:sp>
            <p:nvSpPr>
              <p:cNvPr id="14" name="文本框 13"/>
              <p:cNvSpPr txBox="1">
                <a:spLocks noRot="1" noChangeAspect="1" noMove="1" noResize="1" noEditPoints="1" noAdjustHandles="1" noChangeArrowheads="1" noChangeShapeType="1" noTextEdit="1"/>
              </p:cNvSpPr>
              <p:nvPr/>
            </p:nvSpPr>
            <p:spPr>
              <a:xfrm>
                <a:off x="2543175" y="11547982"/>
                <a:ext cx="5536965" cy="923714"/>
              </a:xfrm>
              <a:prstGeom prst="rect">
                <a:avLst/>
              </a:prstGeom>
              <a:blipFill rotWithShape="1">
                <a:blip r:embed="rId7"/>
                <a:stretch>
                  <a:fillRect t="-55" r="-50" b="32"/>
                </a:stretch>
              </a:blipFill>
              <a:ln w="12700" cap="flat">
                <a:noFill/>
                <a:miter lim="400000"/>
              </a:ln>
            </p:spPr>
            <p:style>
              <a:lnRef idx="0">
                <a:scrgbClr r="0" g="0" b="0"/>
              </a:lnRef>
              <a:fillRef idx="0">
                <a:scrgbClr r="0" g="0" b="0"/>
              </a:fillRef>
              <a:effectRef idx="0">
                <a:scrgbClr r="0" g="0" b="0"/>
              </a:effectRef>
              <a:fontRef idx="none"/>
            </p:style>
            <p:txBody>
              <a:bodyPr/>
              <a:lstStyle/>
              <a:p>
                <a:r>
                  <a:rPr lang="zh-CN" altLang="en-US">
                    <a:noFill/>
                  </a:rPr>
                  <a:t> </a:t>
                </a:r>
              </a:p>
            </p:txBody>
          </p:sp>
        </mc:Fallback>
      </mc:AlternateContent>
      <p:sp>
        <p:nvSpPr>
          <p:cNvPr id="16" name="文本框 15"/>
          <p:cNvSpPr txBox="1"/>
          <p:nvPr/>
        </p:nvSpPr>
        <p:spPr>
          <a:xfrm>
            <a:off x="685800" y="10733192"/>
            <a:ext cx="9791700"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indent="-457200" algn="l">
              <a:buClr>
                <a:schemeClr val="accent1">
                  <a:lumMod val="75000"/>
                </a:schemeClr>
              </a:buClr>
              <a:buFont typeface="Wingdings" panose="05000000000000000000" pitchFamily="2" charset="2"/>
              <a:buChar char="u"/>
            </a:pPr>
            <a:r>
              <a:rPr lang="en-US" altLang="zh-CN" smtClean="0"/>
              <a:t>SCE</a:t>
            </a:r>
            <a:r>
              <a:rPr lang="zh-CN" altLang="en-US"/>
              <a:t>（</a:t>
            </a:r>
            <a:r>
              <a:rPr lang="en-US" altLang="zh-CN">
                <a:latin typeface="Arial Narrow" panose="020B0606020202030204" pitchFamily="34" charset="0"/>
              </a:rPr>
              <a:t>Sequential </a:t>
            </a:r>
            <a:r>
              <a:rPr lang="en-US" altLang="zh-CN">
                <a:latin typeface="Arial Narrow" panose="020B0606020202030204" pitchFamily="34" charset="0"/>
              </a:rPr>
              <a:t>Component </a:t>
            </a:r>
            <a:r>
              <a:rPr lang="en-US" altLang="zh-CN" smtClean="0">
                <a:latin typeface="Arial Narrow" panose="020B0606020202030204" pitchFamily="34" charset="0"/>
              </a:rPr>
              <a:t>Normalization</a:t>
            </a:r>
            <a:r>
              <a:rPr lang="zh-CN" altLang="en-US" smtClean="0"/>
              <a:t>）</a:t>
            </a:r>
            <a:r>
              <a:rPr lang="en-US" altLang="zh-CN" smtClean="0"/>
              <a:t>[2]</a:t>
            </a:r>
            <a:endParaRPr lang="zh-CN" altLang="en-US"/>
          </a:p>
        </p:txBody>
      </p:sp>
      <p:sp>
        <p:nvSpPr>
          <p:cNvPr id="17" name="文本框 16"/>
          <p:cNvSpPr txBox="1"/>
          <p:nvPr/>
        </p:nvSpPr>
        <p:spPr>
          <a:xfrm>
            <a:off x="8831717" y="1792908"/>
            <a:ext cx="2000250"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lang="en-US" altLang="zh-CN" smtClean="0"/>
              <a:t>REF:[1]</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18" name="文本框 17"/>
          <p:cNvSpPr txBox="1"/>
          <p:nvPr/>
        </p:nvSpPr>
        <p:spPr>
          <a:xfrm>
            <a:off x="10477500" y="5267770"/>
            <a:ext cx="11258550"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indent="-457200" algn="l">
              <a:buClr>
                <a:schemeClr val="accent1">
                  <a:lumMod val="75000"/>
                </a:schemeClr>
              </a:buClr>
              <a:buFont typeface="Wingdings" panose="05000000000000000000" pitchFamily="2" charset="2"/>
              <a:buChar char="u"/>
            </a:pPr>
            <a:r>
              <a:rPr lang="en-US" altLang="zh-CN" smtClean="0"/>
              <a:t>ICE</a:t>
            </a:r>
            <a:r>
              <a:rPr lang="zh-CN" altLang="en-US" smtClean="0"/>
              <a:t>（</a:t>
            </a:r>
            <a:r>
              <a:rPr lang="en-US" altLang="zh-CN" smtClean="0">
                <a:latin typeface="Arial Narrow" panose="020B0606020202030204" pitchFamily="34" charset="0"/>
              </a:rPr>
              <a:t>Iterative Correction </a:t>
            </a:r>
            <a:r>
              <a:rPr lang="en-US" altLang="zh-CN">
                <a:latin typeface="Arial Narrow" panose="020B0606020202030204" pitchFamily="34" charset="0"/>
              </a:rPr>
              <a:t>and Eigenvector </a:t>
            </a:r>
            <a:r>
              <a:rPr lang="en-US" altLang="zh-CN">
                <a:latin typeface="Arial Narrow" panose="020B0606020202030204" pitchFamily="34" charset="0"/>
              </a:rPr>
              <a:t>decomposition</a:t>
            </a:r>
            <a:r>
              <a:rPr lang="zh-CN" altLang="en-US" smtClean="0"/>
              <a:t>）</a:t>
            </a:r>
            <a:r>
              <a:rPr lang="en-US" altLang="zh-CN" smtClean="0"/>
              <a:t>[3,4]</a:t>
            </a:r>
            <a:endParaRPr lang="zh-CN" altLang="en-US"/>
          </a:p>
        </p:txBody>
      </p:sp>
      <p:sp>
        <p:nvSpPr>
          <p:cNvPr id="19" name="文本框 18"/>
          <p:cNvSpPr txBox="1"/>
          <p:nvPr/>
        </p:nvSpPr>
        <p:spPr>
          <a:xfrm>
            <a:off x="10831967" y="5775942"/>
            <a:ext cx="9582150" cy="112915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zh-CN" altLang="en-US" smtClean="0">
                <a:latin typeface="等线" panose="02010600030101010101" pitchFamily="2" charset="-122"/>
                <a:ea typeface="等线" panose="02010600030101010101" pitchFamily="2" charset="-122"/>
              </a:rPr>
              <a:t>与</a:t>
            </a:r>
            <a:r>
              <a:rPr lang="en-US" altLang="zh-CN" smtClean="0">
                <a:latin typeface="等线" panose="02010600030101010101" pitchFamily="2" charset="-122"/>
                <a:ea typeface="等线" panose="02010600030101010101" pitchFamily="2" charset="-122"/>
              </a:rPr>
              <a:t>SCE</a:t>
            </a:r>
            <a:r>
              <a:rPr lang="zh-CN" altLang="en-US" smtClean="0">
                <a:latin typeface="等线" panose="02010600030101010101" pitchFamily="2" charset="-122"/>
                <a:ea typeface="等线" panose="02010600030101010101" pitchFamily="2" charset="-122"/>
              </a:rPr>
              <a:t>类似，分析每个位置的偏差系数得到真实分布：</a:t>
            </a:r>
            <a:endParaRPr kumimoji="0" lang="zh-CN" altLang="en-US" sz="3200" b="1"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sym typeface="Helvetica"/>
            </a:endParaRPr>
          </a:p>
        </p:txBody>
      </p:sp>
      <mc:AlternateContent xmlns:mc="http://schemas.openxmlformats.org/markup-compatibility/2006">
        <mc:Choice xmlns:a14="http://schemas.microsoft.com/office/drawing/2010/main" Requires="a14">
          <p:sp>
            <p:nvSpPr>
              <p:cNvPr id="20" name="文本框 19"/>
              <p:cNvSpPr txBox="1"/>
              <p:nvPr/>
            </p:nvSpPr>
            <p:spPr>
              <a:xfrm>
                <a:off x="12063557" y="6953923"/>
                <a:ext cx="2460289" cy="53905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14:m>
                  <m:oMathPara xmlns:m="http://schemas.openxmlformats.org/officeDocument/2006/math">
                    <m:oMathParaPr>
                      <m:jc m:val="centerGroup"/>
                    </m:oMathParaPr>
                    <m:oMath xmlns:m="http://schemas.openxmlformats.org/officeDocument/2006/math">
                      <m:sSub>
                        <m:sSubPr>
                          <m:ctrlP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ctrlPr>
                        </m:sSubPr>
                        <m:e>
                          <m:r>
                            <a:rPr kumimoji="0" lang="zh-CN" altLang="en-US" sz="3200" b="1" i="1" u="none" strike="noStrike" cap="none" spc="0" normalizeH="0" baseline="0" smtClean="0">
                              <a:ln>
                                <a:noFill/>
                              </a:ln>
                              <a:solidFill>
                                <a:srgbClr val="000000"/>
                              </a:solidFill>
                              <a:effectLst/>
                              <a:uFillTx/>
                              <a:latin typeface="Cambria Math" panose="02040503050406030204" pitchFamily="18" charset="0"/>
                              <a:sym typeface="Helvetica"/>
                            </a:rPr>
                            <m:t>𝜺</m:t>
                          </m:r>
                        </m:e>
                        <m:sub>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𝒊𝒋</m:t>
                          </m:r>
                        </m:sub>
                      </m:sSub>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m:t>
                      </m:r>
                      <m:sSub>
                        <m:sSubPr>
                          <m:ctrlP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ctrlPr>
                        </m:sSubPr>
                        <m:e>
                          <m:sSub>
                            <m:sSubPr>
                              <m:ctrlP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ctrlPr>
                            </m:sSubPr>
                            <m:e>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𝑩</m:t>
                              </m:r>
                            </m:e>
                            <m:sub>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𝒊</m:t>
                              </m:r>
                            </m:sub>
                          </m:sSub>
                          <m:sSub>
                            <m:sSubPr>
                              <m:ctrlP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ctrlPr>
                            </m:sSubPr>
                            <m:e>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𝑩</m:t>
                              </m:r>
                            </m:e>
                            <m:sub>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𝒋</m:t>
                              </m:r>
                            </m:sub>
                          </m:sSub>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𝑻</m:t>
                          </m:r>
                        </m:e>
                        <m:sub>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𝒊𝒋</m:t>
                          </m:r>
                        </m:sub>
                      </m:sSub>
                    </m:oMath>
                  </m:oMathPara>
                </a14:m>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mc:Choice>
        <mc:Fallback>
          <p:sp>
            <p:nvSpPr>
              <p:cNvPr id="20" name="文本框 19"/>
              <p:cNvSpPr txBox="1">
                <a:spLocks noRot="1" noChangeAspect="1" noMove="1" noResize="1" noEditPoints="1" noAdjustHandles="1" noChangeArrowheads="1" noChangeShapeType="1" noTextEdit="1"/>
              </p:cNvSpPr>
              <p:nvPr/>
            </p:nvSpPr>
            <p:spPr>
              <a:xfrm>
                <a:off x="12063557" y="6953923"/>
                <a:ext cx="2460289" cy="539058"/>
              </a:xfrm>
              <a:prstGeom prst="rect">
                <a:avLst/>
              </a:prstGeom>
              <a:blipFill rotWithShape="1">
                <a:blip r:embed="rId8"/>
                <a:stretch>
                  <a:fillRect l="-19" t="-7" r="-1518" b="114"/>
                </a:stretch>
              </a:blipFill>
              <a:ln w="12700" cap="flat">
                <a:noFill/>
                <a:miter lim="400000"/>
              </a:ln>
            </p:spPr>
            <p:style>
              <a:lnRef idx="0">
                <a:scrgbClr r="0" g="0" b="0"/>
              </a:lnRef>
              <a:fillRef idx="0">
                <a:scrgbClr r="0" g="0" b="0"/>
              </a:fillRef>
              <a:effectRef idx="0">
                <a:scrgbClr r="0" g="0" b="0"/>
              </a:effectRef>
              <a:fontRef idx="none"/>
            </p:style>
            <p:txBody>
              <a:bodyPr/>
              <a:lstStyle/>
              <a:p>
                <a:r>
                  <a:rPr lang="zh-CN" altLang="en-US">
                    <a:noFill/>
                  </a:rPr>
                  <a:t> </a:t>
                </a:r>
              </a:p>
            </p:txBody>
          </p:sp>
        </mc:Fallback>
      </mc:AlternateContent>
      <p:grpSp>
        <p:nvGrpSpPr>
          <p:cNvPr id="26" name="组合 25"/>
          <p:cNvGrpSpPr/>
          <p:nvPr/>
        </p:nvGrpSpPr>
        <p:grpSpPr>
          <a:xfrm>
            <a:off x="15231495" y="6773589"/>
            <a:ext cx="2468981" cy="2673419"/>
            <a:chOff x="15231495" y="6515053"/>
            <a:chExt cx="2468981" cy="2673419"/>
          </a:xfrm>
        </p:grpSpPr>
        <p:pic>
          <p:nvPicPr>
            <p:cNvPr id="23" name="图片 22"/>
            <p:cNvPicPr>
              <a:picLocks noChangeAspect="1"/>
            </p:cNvPicPr>
            <p:nvPr/>
          </p:nvPicPr>
          <p:blipFill>
            <a:blip r:embed="rId9"/>
            <a:stretch>
              <a:fillRect/>
            </a:stretch>
          </p:blipFill>
          <p:spPr>
            <a:xfrm>
              <a:off x="15231495" y="6515053"/>
              <a:ext cx="2468981" cy="2673419"/>
            </a:xfrm>
            <a:prstGeom prst="rect">
              <a:avLst/>
            </a:prstGeom>
          </p:spPr>
        </p:pic>
        <p:sp>
          <p:nvSpPr>
            <p:cNvPr id="24" name="椭圆 23"/>
            <p:cNvSpPr/>
            <p:nvPr/>
          </p:nvSpPr>
          <p:spPr>
            <a:xfrm>
              <a:off x="15452137" y="7300219"/>
              <a:ext cx="442859" cy="1544720"/>
            </a:xfrm>
            <a:prstGeom prst="ellipse">
              <a:avLst/>
            </a:prstGeom>
            <a:noFill/>
            <a:ln w="254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sp>
          <p:nvSpPr>
            <p:cNvPr id="25" name="椭圆 24"/>
            <p:cNvSpPr/>
            <p:nvPr/>
          </p:nvSpPr>
          <p:spPr>
            <a:xfrm rot="5400000">
              <a:off x="16445926" y="6208373"/>
              <a:ext cx="442859" cy="1544720"/>
            </a:xfrm>
            <a:prstGeom prst="ellipse">
              <a:avLst/>
            </a:prstGeom>
            <a:noFill/>
            <a:ln w="254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grpSp>
      <p:sp>
        <p:nvSpPr>
          <p:cNvPr id="27" name="文本框 26"/>
          <p:cNvSpPr txBox="1"/>
          <p:nvPr/>
        </p:nvSpPr>
        <p:spPr>
          <a:xfrm>
            <a:off x="10267950" y="9927856"/>
            <a:ext cx="11258550"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indent="-457200" algn="l">
              <a:buClr>
                <a:schemeClr val="accent1">
                  <a:lumMod val="75000"/>
                </a:schemeClr>
              </a:buClr>
              <a:buFont typeface="Wingdings" panose="05000000000000000000" pitchFamily="2" charset="2"/>
              <a:buChar char="u"/>
            </a:pPr>
            <a:r>
              <a:rPr lang="en-US" altLang="zh-CN" smtClean="0"/>
              <a:t>KR</a:t>
            </a:r>
            <a:r>
              <a:rPr lang="zh-CN" altLang="en-US" smtClean="0"/>
              <a:t>方法（</a:t>
            </a:r>
            <a:r>
              <a:rPr lang="en-US" altLang="zh-CN" smtClean="0">
                <a:latin typeface="Arial Narrow" panose="020B0606020202030204" pitchFamily="34" charset="0"/>
              </a:rPr>
              <a:t> </a:t>
            </a:r>
            <a:r>
              <a:rPr lang="en-US" altLang="zh-CN">
                <a:latin typeface="Arial Narrow" panose="020B0606020202030204" pitchFamily="34" charset="0"/>
              </a:rPr>
              <a:t>Knight-Ruiz balancing algorithm</a:t>
            </a:r>
            <a:r>
              <a:rPr lang="zh-CN" altLang="en-US" smtClean="0"/>
              <a:t>）</a:t>
            </a:r>
            <a:r>
              <a:rPr lang="en-US" altLang="zh-CN" smtClean="0"/>
              <a:t>[5]</a:t>
            </a:r>
            <a:endParaRPr lang="zh-CN" altLang="en-US"/>
          </a:p>
        </p:txBody>
      </p:sp>
      <p:sp>
        <p:nvSpPr>
          <p:cNvPr id="29" name="文本框 28"/>
          <p:cNvSpPr txBox="1"/>
          <p:nvPr/>
        </p:nvSpPr>
        <p:spPr>
          <a:xfrm>
            <a:off x="11026098" y="10759016"/>
            <a:ext cx="12534293" cy="112915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zh-CN" altLang="en-US" smtClean="0">
                <a:latin typeface="等线" panose="02010600030101010101" pitchFamily="2" charset="-122"/>
                <a:ea typeface="等线" panose="02010600030101010101" pitchFamily="2" charset="-122"/>
              </a:rPr>
              <a:t>形式上像奇异值分解，找到两个对角标度矩阵（</a:t>
            </a:r>
            <a:r>
              <a:rPr lang="en-US" altLang="zh-CN" smtClean="0"/>
              <a:t>diagonal </a:t>
            </a:r>
            <a:r>
              <a:rPr lang="en-US" altLang="zh-CN"/>
              <a:t>scaling</a:t>
            </a:r>
            <a:r>
              <a:rPr lang="zh-CN" altLang="en-US" smtClean="0">
                <a:latin typeface="等线" panose="02010600030101010101" pitchFamily="2" charset="-122"/>
                <a:ea typeface="等线" panose="02010600030101010101" pitchFamily="2" charset="-122"/>
              </a:rPr>
              <a:t>）</a:t>
            </a:r>
            <a:r>
              <a:rPr lang="en-US" altLang="zh-CN" smtClean="0">
                <a:latin typeface="等线" panose="02010600030101010101" pitchFamily="2" charset="-122"/>
                <a:ea typeface="等线" panose="02010600030101010101" pitchFamily="2" charset="-122"/>
              </a:rPr>
              <a:t>D</a:t>
            </a:r>
            <a:r>
              <a:rPr lang="zh-CN" altLang="en-US" smtClean="0">
                <a:latin typeface="等线" panose="02010600030101010101" pitchFamily="2" charset="-122"/>
                <a:ea typeface="等线" panose="02010600030101010101" pitchFamily="2" charset="-122"/>
              </a:rPr>
              <a:t>和</a:t>
            </a:r>
            <a:r>
              <a:rPr lang="en-US" altLang="zh-CN" smtClean="0">
                <a:latin typeface="等线" panose="02010600030101010101" pitchFamily="2" charset="-122"/>
                <a:ea typeface="等线" panose="02010600030101010101" pitchFamily="2" charset="-122"/>
              </a:rPr>
              <a:t>E</a:t>
            </a:r>
            <a:r>
              <a:rPr lang="zh-CN" altLang="en-US" smtClean="0">
                <a:latin typeface="等线" panose="02010600030101010101" pitchFamily="2" charset="-122"/>
                <a:ea typeface="等线" panose="02010600030101010101" pitchFamily="2" charset="-122"/>
              </a:rPr>
              <a:t>，利用关系式求解平衡矩阵</a:t>
            </a:r>
            <a:r>
              <a:rPr lang="en-US" altLang="zh-CN">
                <a:latin typeface="等线" panose="02010600030101010101" pitchFamily="2" charset="-122"/>
                <a:ea typeface="等线" panose="02010600030101010101" pitchFamily="2" charset="-122"/>
              </a:rPr>
              <a:t>P</a:t>
            </a:r>
            <a:r>
              <a:rPr lang="zh-CN" altLang="en-US" smtClean="0">
                <a:latin typeface="等线" panose="02010600030101010101" pitchFamily="2" charset="-122"/>
                <a:ea typeface="等线" panose="02010600030101010101" pitchFamily="2" charset="-122"/>
              </a:rPr>
              <a:t>：</a:t>
            </a:r>
            <a:endParaRPr kumimoji="0" lang="zh-CN" altLang="en-US" sz="3200" b="1"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sym typeface="Helvetica"/>
            </a:endParaRPr>
          </a:p>
        </p:txBody>
      </p:sp>
      <mc:AlternateContent xmlns:mc="http://schemas.openxmlformats.org/markup-compatibility/2006">
        <mc:Choice xmlns:a14="http://schemas.microsoft.com/office/drawing/2010/main" Requires="a14">
          <p:sp>
            <p:nvSpPr>
              <p:cNvPr id="30" name="文本框 29"/>
              <p:cNvSpPr txBox="1"/>
              <p:nvPr/>
            </p:nvSpPr>
            <p:spPr>
              <a:xfrm>
                <a:off x="15326926" y="12149072"/>
                <a:ext cx="1765291" cy="49244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14:m>
                  <m:oMathPara xmlns:m="http://schemas.openxmlformats.org/officeDocument/2006/math">
                    <m:oMathParaPr>
                      <m:jc m:val="centerGroup"/>
                    </m:oMathParaPr>
                    <m:oMath xmlns:m="http://schemas.openxmlformats.org/officeDocument/2006/math">
                      <m:r>
                        <a:rPr kumimoji="0" lang="en-US" altLang="zh-CN" sz="3200" b="1" i="1" u="none" strike="noStrike" cap="none" spc="0" normalizeH="0" baseline="0" smtClean="0">
                          <a:ln>
                            <a:noFill/>
                          </a:ln>
                          <a:solidFill>
                            <a:schemeClr val="accent1">
                              <a:lumMod val="75000"/>
                            </a:schemeClr>
                          </a:solidFill>
                          <a:effectLst/>
                          <a:uFillTx/>
                          <a:latin typeface="Cambria Math" panose="02040503050406030204" pitchFamily="18" charset="0"/>
                          <a:ea typeface="+mn-ea"/>
                          <a:cs typeface="+mn-cs"/>
                          <a:sym typeface="Helvetica"/>
                        </a:rPr>
                        <m:t>𝑪</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𝑫𝑷</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𝑬</m:t>
                      </m:r>
                    </m:oMath>
                  </m:oMathPara>
                </a14:m>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mc:Choice>
        <mc:Fallback>
          <p:sp>
            <p:nvSpPr>
              <p:cNvPr id="30" name="文本框 29"/>
              <p:cNvSpPr txBox="1">
                <a:spLocks noRot="1" noChangeAspect="1" noMove="1" noResize="1" noEditPoints="1" noAdjustHandles="1" noChangeArrowheads="1" noChangeShapeType="1" noTextEdit="1"/>
              </p:cNvSpPr>
              <p:nvPr/>
            </p:nvSpPr>
            <p:spPr>
              <a:xfrm>
                <a:off x="15326926" y="12149072"/>
                <a:ext cx="1765291" cy="492443"/>
              </a:xfrm>
              <a:prstGeom prst="rect">
                <a:avLst/>
              </a:prstGeom>
              <a:blipFill rotWithShape="1">
                <a:blip r:embed="rId10"/>
                <a:stretch>
                  <a:fillRect l="-32" t="-51" r="-2702" b="116"/>
                </a:stretch>
              </a:blipFill>
              <a:ln w="12700" cap="flat">
                <a:noFill/>
                <a:miter lim="400000"/>
              </a:ln>
            </p:spPr>
            <p:style>
              <a:lnRef idx="0">
                <a:scrgbClr r="0" g="0" b="0"/>
              </a:lnRef>
              <a:fillRef idx="0">
                <a:scrgbClr r="0" g="0" b="0"/>
              </a:fillRef>
              <a:effectRef idx="0">
                <a:scrgbClr r="0" g="0" b="0"/>
              </a:effectRef>
              <a:fontRef idx="none"/>
            </p:style>
            <p:txBody>
              <a:bodyPr/>
              <a:lstStyle/>
              <a:p>
                <a:r>
                  <a:rPr lang="zh-CN" altLang="en-US">
                    <a:noFill/>
                  </a:rPr>
                  <a:t> </a:t>
                </a:r>
              </a:p>
            </p:txBody>
          </p:sp>
        </mc:Fallback>
      </mc:AlternateContent>
      <p:sp>
        <p:nvSpPr>
          <p:cNvPr id="31" name="文本框 30"/>
          <p:cNvSpPr txBox="1"/>
          <p:nvPr/>
        </p:nvSpPr>
        <p:spPr>
          <a:xfrm>
            <a:off x="11039336" y="12115115"/>
            <a:ext cx="3367889"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zh-CN" altLang="en-US" smtClean="0">
                <a:latin typeface="等线" panose="02010600030101010101" pitchFamily="2" charset="-122"/>
                <a:ea typeface="等线" panose="02010600030101010101" pitchFamily="2" charset="-122"/>
              </a:rPr>
              <a:t>原始取</a:t>
            </a:r>
            <a:r>
              <a:rPr lang="en-US" altLang="zh-CN" smtClean="0">
                <a:latin typeface="等线" panose="02010600030101010101" pitchFamily="2" charset="-122"/>
                <a:ea typeface="等线" panose="02010600030101010101" pitchFamily="2" charset="-122"/>
              </a:rPr>
              <a:t>bin</a:t>
            </a:r>
            <a:r>
              <a:rPr lang="zh-CN" altLang="en-US" smtClean="0">
                <a:latin typeface="等线" panose="02010600030101010101" pitchFamily="2" charset="-122"/>
                <a:ea typeface="等线" panose="02010600030101010101" pitchFamily="2" charset="-122"/>
              </a:rPr>
              <a:t>矩阵</a:t>
            </a:r>
            <a:endParaRPr kumimoji="0" lang="zh-CN" altLang="en-US" sz="3200" b="1"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sym typeface="Helvetica"/>
            </a:endParaRPr>
          </a:p>
        </p:txBody>
      </p:sp>
      <p:cxnSp>
        <p:nvCxnSpPr>
          <p:cNvPr id="33" name="直接箭头连接符 32"/>
          <p:cNvCxnSpPr/>
          <p:nvPr/>
        </p:nvCxnSpPr>
        <p:spPr>
          <a:xfrm>
            <a:off x="13746259" y="12433471"/>
            <a:ext cx="1321933" cy="0"/>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36" name="任意多边形 35"/>
          <p:cNvSpPr/>
          <p:nvPr/>
        </p:nvSpPr>
        <p:spPr>
          <a:xfrm>
            <a:off x="16667355" y="12641515"/>
            <a:ext cx="1809345" cy="292377"/>
          </a:xfrm>
          <a:custGeom>
            <a:avLst/>
            <a:gdLst>
              <a:gd name="connsiteX0" fmla="*/ 0 w 1809345"/>
              <a:gd name="connsiteY0" fmla="*/ 0 h 292377"/>
              <a:gd name="connsiteX1" fmla="*/ 797668 w 1809345"/>
              <a:gd name="connsiteY1" fmla="*/ 291830 h 292377"/>
              <a:gd name="connsiteX2" fmla="*/ 1809345 w 1809345"/>
              <a:gd name="connsiteY2" fmla="*/ 58366 h 292377"/>
            </a:gdLst>
            <a:ahLst/>
            <a:cxnLst>
              <a:cxn ang="0">
                <a:pos x="connsiteX0" y="connsiteY0"/>
              </a:cxn>
              <a:cxn ang="0">
                <a:pos x="connsiteX1" y="connsiteY1"/>
              </a:cxn>
              <a:cxn ang="0">
                <a:pos x="connsiteX2" y="connsiteY2"/>
              </a:cxn>
            </a:cxnLst>
            <a:rect l="l" t="t" r="r" b="b"/>
            <a:pathLst>
              <a:path w="1809345" h="292377">
                <a:moveTo>
                  <a:pt x="0" y="0"/>
                </a:moveTo>
                <a:cubicBezTo>
                  <a:pt x="248055" y="141051"/>
                  <a:pt x="496111" y="282102"/>
                  <a:pt x="797668" y="291830"/>
                </a:cubicBezTo>
                <a:cubicBezTo>
                  <a:pt x="1099225" y="301558"/>
                  <a:pt x="1454285" y="179962"/>
                  <a:pt x="1809345" y="58366"/>
                </a:cubicBezTo>
              </a:path>
            </a:pathLst>
          </a:custGeom>
          <a:noFill/>
          <a:ln w="38100" cap="flat">
            <a:solidFill>
              <a:srgbClr val="000000"/>
            </a:solidFill>
            <a:miter lim="400000"/>
            <a:tailEnd type="stealth" w="lg" len="lg"/>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38" name="文本框 37"/>
          <p:cNvSpPr txBox="1"/>
          <p:nvPr/>
        </p:nvSpPr>
        <p:spPr>
          <a:xfrm>
            <a:off x="18432646" y="12138570"/>
            <a:ext cx="4167594"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zh-CN" altLang="en-US">
                <a:latin typeface="等线" panose="02010600030101010101" pitchFamily="2" charset="-122"/>
                <a:ea typeface="等线" panose="02010600030101010101" pitchFamily="2" charset="-122"/>
              </a:rPr>
              <a:t>平衡</a:t>
            </a:r>
            <a:r>
              <a:rPr lang="zh-CN" altLang="en-US" smtClean="0">
                <a:latin typeface="等线" panose="02010600030101010101" pitchFamily="2" charset="-122"/>
                <a:ea typeface="等线" panose="02010600030101010101" pitchFamily="2" charset="-122"/>
              </a:rPr>
              <a:t>矩阵</a:t>
            </a:r>
            <a:r>
              <a:rPr lang="en-US" altLang="zh-CN" smtClean="0">
                <a:latin typeface="等线" panose="02010600030101010101" pitchFamily="2" charset="-122"/>
                <a:ea typeface="等线" panose="02010600030101010101" pitchFamily="2" charset="-122"/>
              </a:rPr>
              <a:t>(</a:t>
            </a:r>
            <a:r>
              <a:rPr lang="zh-CN" altLang="en-US" smtClean="0">
                <a:latin typeface="等线" panose="02010600030101010101" pitchFamily="2" charset="-122"/>
                <a:ea typeface="等线" panose="02010600030101010101" pitchFamily="2" charset="-122"/>
              </a:rPr>
              <a:t>行列和为</a:t>
            </a:r>
            <a:r>
              <a:rPr lang="en-US" altLang="zh-CN" smtClean="0">
                <a:latin typeface="等线" panose="02010600030101010101" pitchFamily="2" charset="-122"/>
                <a:ea typeface="等线" panose="02010600030101010101" pitchFamily="2" charset="-122"/>
              </a:rPr>
              <a:t>1)</a:t>
            </a:r>
            <a:endParaRPr kumimoji="0" lang="zh-CN" altLang="en-US" sz="3200" b="1"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sym typeface="Helvetica"/>
            </a:endParaRPr>
          </a:p>
        </p:txBody>
      </p:sp>
      <p:sp>
        <p:nvSpPr>
          <p:cNvPr id="39" name="文本框 38"/>
          <p:cNvSpPr txBox="1"/>
          <p:nvPr/>
        </p:nvSpPr>
        <p:spPr>
          <a:xfrm>
            <a:off x="57639" y="12697278"/>
            <a:ext cx="6334733" cy="51360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a:latin typeface="等线" panose="02010600030101010101" pitchFamily="2" charset="-122"/>
                <a:ea typeface="等线" panose="02010600030101010101" pitchFamily="2" charset="-122"/>
              </a:defRPr>
            </a:lvl1pPr>
          </a:lstStyle>
          <a:p>
            <a:r>
              <a:rPr lang="en-US" altLang="zh-CN" sz="2400"/>
              <a:t>*</a:t>
            </a:r>
            <a:r>
              <a:rPr lang="zh-CN" altLang="en-US" sz="2400"/>
              <a:t>更详细理论分析见引文</a:t>
            </a:r>
            <a:endParaRPr lang="zh-CN" altLang="en-US" sz="2400"/>
          </a:p>
        </p:txBody>
      </p:sp>
      <p:sp>
        <p:nvSpPr>
          <p:cNvPr id="2" name="TextBox 5"/>
          <p:cNvSpPr txBox="1"/>
          <p:nvPr/>
        </p:nvSpPr>
        <p:spPr>
          <a:xfrm>
            <a:off x="20003770" y="12564745"/>
            <a:ext cx="4169410" cy="5403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p>
            <a:r>
              <a:rPr lang="en-US" altLang="zh-CN" dirty="0"/>
              <a:t>Credit</a:t>
            </a:r>
            <a:r>
              <a:rPr lang="zh-CN" altLang="en-US" dirty="0"/>
              <a:t> </a:t>
            </a:r>
            <a:r>
              <a:rPr lang="en-US" altLang="zh-CN" dirty="0"/>
              <a:t>: Yuxiang Yao</a:t>
            </a:r>
            <a:endParaRPr lang="en-US"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799955" y="3980180"/>
            <a:ext cx="1899920" cy="638175"/>
          </a:xfrm>
        </p:spPr>
        <p:txBody>
          <a:bodyPr>
            <a:noAutofit/>
          </a:bodyPr>
          <a:lstStyle/>
          <a:p>
            <a:pPr marL="0" indent="0">
              <a:buNone/>
            </a:pPr>
            <a:r>
              <a:rPr lang="en-US" sz="3200" dirty="0"/>
              <a:t>fanc hic</a:t>
            </a:r>
            <a:endParaRPr lang="en-US" sz="3200" dirty="0"/>
          </a:p>
        </p:txBody>
      </p:sp>
      <p:sp>
        <p:nvSpPr>
          <p:cNvPr id="3" name="Title 2"/>
          <p:cNvSpPr>
            <a:spLocks noGrp="1"/>
          </p:cNvSpPr>
          <p:nvPr>
            <p:ph type="title"/>
          </p:nvPr>
        </p:nvSpPr>
        <p:spPr/>
        <p:txBody>
          <a:bodyPr/>
          <a:lstStyle/>
          <a:p>
            <a:r>
              <a:rPr lang="en-US" altLang="zh-CN" sz="4400" dirty="0"/>
              <a:t>Matrix balancing, Format transformation</a:t>
            </a:r>
            <a:endParaRPr lang="en-US" dirty="0"/>
          </a:p>
        </p:txBody>
      </p:sp>
      <p:sp>
        <p:nvSpPr>
          <p:cNvPr id="5" name="Text Placeholder 1"/>
          <p:cNvSpPr>
            <a:spLocks noGrp="1"/>
          </p:cNvSpPr>
          <p:nvPr/>
        </p:nvSpPr>
        <p:spPr>
          <a:xfrm>
            <a:off x="2814955" y="2573655"/>
            <a:ext cx="748030" cy="694690"/>
          </a:xfrm>
          <a:prstGeom prst="rect">
            <a:avLst/>
          </a:prstGeom>
          <a:ln w="12700">
            <a:miter lim="400000"/>
          </a:ln>
        </p:spPr>
        <p:txBody>
          <a:bodyPr lIns="71437" tIns="71437" rIns="71437" bIns="71437" anchor="ct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marL="0" indent="0">
              <a:buNone/>
            </a:pPr>
            <a:r>
              <a:rPr lang="en-US" sz="3200" dirty="0"/>
              <a:t>h5</a:t>
            </a:r>
            <a:endParaRPr lang="en-US" sz="3200" dirty="0"/>
          </a:p>
        </p:txBody>
      </p:sp>
      <p:sp>
        <p:nvSpPr>
          <p:cNvPr id="6" name="Text Placeholder 1"/>
          <p:cNvSpPr>
            <a:spLocks noGrp="1"/>
          </p:cNvSpPr>
          <p:nvPr/>
        </p:nvSpPr>
        <p:spPr>
          <a:xfrm>
            <a:off x="6394450" y="2635250"/>
            <a:ext cx="1769110" cy="3020060"/>
          </a:xfrm>
          <a:prstGeom prst="rect">
            <a:avLst/>
          </a:prstGeom>
          <a:ln w="12700">
            <a:noFill/>
            <a:miter lim="400000"/>
          </a:ln>
        </p:spPr>
        <p:txBody>
          <a:bodyPr lIns="71437" tIns="71437" rIns="71437" bIns="71437" anchor="ct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marL="0" indent="0" algn="ctr">
              <a:buNone/>
            </a:pPr>
            <a:r>
              <a:rPr lang="en-US" sz="3200" dirty="0"/>
              <a:t>cool</a:t>
            </a:r>
            <a:endParaRPr lang="en-US" sz="3200" dirty="0"/>
          </a:p>
          <a:p>
            <a:pPr marL="0" indent="0" algn="ctr">
              <a:buNone/>
            </a:pPr>
            <a:r>
              <a:rPr lang="en-US" sz="3200" dirty="0"/>
              <a:t>mcool</a:t>
            </a:r>
            <a:endParaRPr lang="en-US" sz="3200" dirty="0"/>
          </a:p>
          <a:p>
            <a:pPr marL="0" indent="0" algn="ctr">
              <a:buNone/>
            </a:pPr>
            <a:r>
              <a:rPr lang="en-US" sz="3200" dirty="0"/>
              <a:t>juicer hic</a:t>
            </a:r>
            <a:endParaRPr lang="en-US" sz="3200" dirty="0"/>
          </a:p>
          <a:p>
            <a:pPr marL="0" indent="0" algn="ctr">
              <a:buNone/>
            </a:pPr>
            <a:r>
              <a:rPr lang="en-US" sz="3200" dirty="0"/>
              <a:t>pairs</a:t>
            </a:r>
            <a:endParaRPr lang="en-US" sz="3200" dirty="0"/>
          </a:p>
        </p:txBody>
      </p:sp>
      <p:cxnSp>
        <p:nvCxnSpPr>
          <p:cNvPr id="9" name="直接箭头连接符 8"/>
          <p:cNvCxnSpPr>
            <a:stCxn id="5" idx="3"/>
          </p:cNvCxnSpPr>
          <p:nvPr/>
        </p:nvCxnSpPr>
        <p:spPr>
          <a:xfrm>
            <a:off x="3562985" y="2921000"/>
            <a:ext cx="3108960" cy="0"/>
          </a:xfrm>
          <a:prstGeom prst="straightConnector1">
            <a:avLst/>
          </a:prstGeom>
          <a:noFill/>
          <a:ln w="25400" cap="flat">
            <a:solidFill>
              <a:srgbClr val="000000"/>
            </a:solidFill>
            <a:prstDash val="solid"/>
            <a:miter lim="400000"/>
            <a:tailEnd type="arrow"/>
          </a:ln>
        </p:spPr>
        <p:style>
          <a:lnRef idx="0">
            <a:scrgbClr r="0" g="0" b="0"/>
          </a:lnRef>
          <a:fillRef idx="0">
            <a:scrgbClr r="0" g="0" b="0"/>
          </a:fillRef>
          <a:effectRef idx="0">
            <a:scrgbClr r="0" g="0" b="0"/>
          </a:effectRef>
          <a:fontRef idx="none"/>
        </p:style>
      </p:cxnSp>
      <p:sp>
        <p:nvSpPr>
          <p:cNvPr id="11" name="文本框 10"/>
          <p:cNvSpPr txBox="1"/>
          <p:nvPr/>
        </p:nvSpPr>
        <p:spPr>
          <a:xfrm>
            <a:off x="3739515" y="2392045"/>
            <a:ext cx="2654935" cy="5365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mn-ea"/>
                <a:cs typeface="+mn-cs"/>
                <a:sym typeface="Helvetica"/>
              </a:rPr>
              <a:t>hicConvertFormat</a:t>
            </a:r>
            <a:endParaRPr kumimoji="0" lang="en-US" altLang="zh-CN" sz="2400" b="0" i="0" u="none" strike="noStrike" cap="none" spc="0" normalizeH="0" baseline="0">
              <a:ln>
                <a:noFill/>
              </a:ln>
              <a:solidFill>
                <a:srgbClr val="000000"/>
              </a:solidFill>
              <a:effectLst/>
              <a:uFillTx/>
              <a:latin typeface="+mn-lt"/>
              <a:ea typeface="+mn-ea"/>
              <a:cs typeface="+mn-cs"/>
              <a:sym typeface="Helvetica"/>
            </a:endParaRPr>
          </a:p>
        </p:txBody>
      </p:sp>
      <p:cxnSp>
        <p:nvCxnSpPr>
          <p:cNvPr id="12" name="直接箭头连接符 11"/>
          <p:cNvCxnSpPr/>
          <p:nvPr/>
        </p:nvCxnSpPr>
        <p:spPr>
          <a:xfrm>
            <a:off x="8164195" y="4298950"/>
            <a:ext cx="1549400" cy="0"/>
          </a:xfrm>
          <a:prstGeom prst="straightConnector1">
            <a:avLst/>
          </a:prstGeom>
          <a:noFill/>
          <a:ln w="25400" cap="flat">
            <a:solidFill>
              <a:srgbClr val="000000"/>
            </a:solidFill>
            <a:prstDash val="solid"/>
            <a:miter lim="400000"/>
            <a:tailEnd type="arrow"/>
          </a:ln>
        </p:spPr>
        <p:style>
          <a:lnRef idx="0">
            <a:scrgbClr r="0" g="0" b="0"/>
          </a:lnRef>
          <a:fillRef idx="0">
            <a:scrgbClr r="0" g="0" b="0"/>
          </a:fillRef>
          <a:effectRef idx="0">
            <a:scrgbClr r="0" g="0" b="0"/>
          </a:effectRef>
          <a:fontRef idx="none"/>
        </p:style>
      </p:cxnSp>
      <p:sp>
        <p:nvSpPr>
          <p:cNvPr id="13" name="文本框 12"/>
          <p:cNvSpPr txBox="1"/>
          <p:nvPr/>
        </p:nvSpPr>
        <p:spPr>
          <a:xfrm>
            <a:off x="7611110" y="3762375"/>
            <a:ext cx="2654935" cy="5365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mn-ea"/>
                <a:cs typeface="+mn-cs"/>
                <a:sym typeface="Helvetica"/>
              </a:rPr>
              <a:t>fanc hic</a:t>
            </a:r>
            <a:endParaRPr kumimoji="0" lang="en-US" altLang="zh-CN" sz="2400" b="0" i="0" u="none" strike="noStrike" cap="none" spc="0" normalizeH="0" baseline="0">
              <a:ln>
                <a:noFill/>
              </a:ln>
              <a:solidFill>
                <a:srgbClr val="000000"/>
              </a:solidFill>
              <a:effectLst/>
              <a:uFillTx/>
              <a:latin typeface="+mn-lt"/>
              <a:ea typeface="+mn-ea"/>
              <a:cs typeface="+mn-cs"/>
              <a:sym typeface="Helvetica"/>
            </a:endParaRPr>
          </a:p>
        </p:txBody>
      </p:sp>
      <p:sp>
        <p:nvSpPr>
          <p:cNvPr id="14" name="Text Placeholder 1"/>
          <p:cNvSpPr>
            <a:spLocks noGrp="1"/>
          </p:cNvSpPr>
          <p:nvPr/>
        </p:nvSpPr>
        <p:spPr>
          <a:xfrm>
            <a:off x="13170535" y="3979545"/>
            <a:ext cx="1352550" cy="52578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marL="0" indent="0">
              <a:buNone/>
            </a:pPr>
            <a:r>
              <a:rPr lang="en-US" sz="3200" dirty="0"/>
              <a:t>cool</a:t>
            </a:r>
            <a:endParaRPr lang="en-US" sz="3200" dirty="0"/>
          </a:p>
        </p:txBody>
      </p:sp>
      <p:cxnSp>
        <p:nvCxnSpPr>
          <p:cNvPr id="15" name="直接箭头连接符 14"/>
          <p:cNvCxnSpPr/>
          <p:nvPr/>
        </p:nvCxnSpPr>
        <p:spPr>
          <a:xfrm>
            <a:off x="11461115" y="4298315"/>
            <a:ext cx="1549400" cy="0"/>
          </a:xfrm>
          <a:prstGeom prst="straightConnector1">
            <a:avLst/>
          </a:prstGeom>
          <a:noFill/>
          <a:ln w="25400" cap="flat">
            <a:solidFill>
              <a:srgbClr val="000000"/>
            </a:solidFill>
            <a:prstDash val="solid"/>
            <a:miter lim="400000"/>
            <a:tailEnd type="arrow"/>
          </a:ln>
        </p:spPr>
        <p:style>
          <a:lnRef idx="0">
            <a:scrgbClr r="0" g="0" b="0"/>
          </a:lnRef>
          <a:fillRef idx="0">
            <a:scrgbClr r="0" g="0" b="0"/>
          </a:fillRef>
          <a:effectRef idx="0">
            <a:scrgbClr r="0" g="0" b="0"/>
          </a:effectRef>
          <a:fontRef idx="none"/>
        </p:style>
      </p:cxnSp>
      <p:sp>
        <p:nvSpPr>
          <p:cNvPr id="16" name="文本框 15"/>
          <p:cNvSpPr txBox="1"/>
          <p:nvPr/>
        </p:nvSpPr>
        <p:spPr>
          <a:xfrm>
            <a:off x="10908030" y="3761740"/>
            <a:ext cx="2654935" cy="5365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mn-ea"/>
                <a:cs typeface="+mn-cs"/>
                <a:sym typeface="Helvetica"/>
              </a:rPr>
              <a:t>fanc to-cooler</a:t>
            </a:r>
            <a:endParaRPr kumimoji="0" lang="en-US" altLang="zh-CN" sz="2400" b="0" i="0" u="none" strike="noStrike" cap="none" spc="0" normalizeH="0" baseline="0">
              <a:ln>
                <a:noFill/>
              </a:ln>
              <a:solidFill>
                <a:srgbClr val="000000"/>
              </a:solidFill>
              <a:effectLst/>
              <a:uFillTx/>
              <a:latin typeface="+mn-lt"/>
              <a:ea typeface="+mn-ea"/>
              <a:cs typeface="+mn-cs"/>
              <a:sym typeface="Helvetica"/>
            </a:endParaRPr>
          </a:p>
        </p:txBody>
      </p:sp>
      <p:sp>
        <p:nvSpPr>
          <p:cNvPr id="17" name="Text Placeholder 1"/>
          <p:cNvSpPr>
            <a:spLocks noGrp="1"/>
          </p:cNvSpPr>
          <p:nvPr/>
        </p:nvSpPr>
        <p:spPr>
          <a:xfrm>
            <a:off x="16023590" y="3979545"/>
            <a:ext cx="1352550" cy="52578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marL="0" indent="0">
              <a:buNone/>
            </a:pPr>
            <a:r>
              <a:rPr lang="en-US" sz="3200" dirty="0"/>
              <a:t>mcool</a:t>
            </a:r>
            <a:endParaRPr lang="en-US" sz="3200" dirty="0"/>
          </a:p>
        </p:txBody>
      </p:sp>
      <p:cxnSp>
        <p:nvCxnSpPr>
          <p:cNvPr id="18" name="直接箭头连接符 17"/>
          <p:cNvCxnSpPr/>
          <p:nvPr/>
        </p:nvCxnSpPr>
        <p:spPr>
          <a:xfrm>
            <a:off x="14295755" y="4298315"/>
            <a:ext cx="1549400" cy="0"/>
          </a:xfrm>
          <a:prstGeom prst="straightConnector1">
            <a:avLst/>
          </a:prstGeom>
          <a:noFill/>
          <a:ln w="25400" cap="flat">
            <a:solidFill>
              <a:srgbClr val="000000"/>
            </a:solidFill>
            <a:prstDash val="solid"/>
            <a:miter lim="400000"/>
            <a:tailEnd type="arrow"/>
          </a:ln>
        </p:spPr>
        <p:style>
          <a:lnRef idx="0">
            <a:scrgbClr r="0" g="0" b="0"/>
          </a:lnRef>
          <a:fillRef idx="0">
            <a:scrgbClr r="0" g="0" b="0"/>
          </a:fillRef>
          <a:effectRef idx="0">
            <a:scrgbClr r="0" g="0" b="0"/>
          </a:effectRef>
          <a:fontRef idx="none"/>
        </p:style>
      </p:cxnSp>
      <p:sp>
        <p:nvSpPr>
          <p:cNvPr id="19" name="文本框 18"/>
          <p:cNvSpPr txBox="1"/>
          <p:nvPr/>
        </p:nvSpPr>
        <p:spPr>
          <a:xfrm>
            <a:off x="13742670" y="3761740"/>
            <a:ext cx="2654935" cy="5365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mn-ea"/>
                <a:cs typeface="+mn-cs"/>
                <a:sym typeface="Helvetica"/>
              </a:rPr>
              <a:t>cooler zoomify</a:t>
            </a:r>
            <a:endParaRPr kumimoji="0" lang="en-US" altLang="zh-CN" sz="2400" b="0" i="0" u="none" strike="noStrike" cap="none" spc="0" normalizeH="0" baseline="0">
              <a:ln>
                <a:noFill/>
              </a:ln>
              <a:solidFill>
                <a:srgbClr val="000000"/>
              </a:solidFill>
              <a:effectLst/>
              <a:uFillTx/>
              <a:latin typeface="+mn-lt"/>
              <a:ea typeface="+mn-ea"/>
              <a:cs typeface="+mn-cs"/>
              <a:sym typeface="Helvetica"/>
            </a:endParaRPr>
          </a:p>
        </p:txBody>
      </p:sp>
      <p:sp>
        <p:nvSpPr>
          <p:cNvPr id="20" name="Text Placeholder 1"/>
          <p:cNvSpPr>
            <a:spLocks noGrp="1"/>
          </p:cNvSpPr>
          <p:nvPr/>
        </p:nvSpPr>
        <p:spPr>
          <a:xfrm>
            <a:off x="19425285" y="3961765"/>
            <a:ext cx="2099310" cy="65659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marL="0" indent="0">
              <a:buNone/>
            </a:pPr>
            <a:r>
              <a:rPr lang="en-US" sz="3200" dirty="0"/>
              <a:t>juicer hic</a:t>
            </a:r>
            <a:endParaRPr lang="en-US" sz="3200" dirty="0"/>
          </a:p>
        </p:txBody>
      </p:sp>
      <p:cxnSp>
        <p:nvCxnSpPr>
          <p:cNvPr id="21" name="直接箭头连接符 20"/>
          <p:cNvCxnSpPr/>
          <p:nvPr/>
        </p:nvCxnSpPr>
        <p:spPr>
          <a:xfrm>
            <a:off x="17550130" y="4280535"/>
            <a:ext cx="1549400" cy="0"/>
          </a:xfrm>
          <a:prstGeom prst="straightConnector1">
            <a:avLst/>
          </a:prstGeom>
          <a:noFill/>
          <a:ln w="25400" cap="flat">
            <a:solidFill>
              <a:srgbClr val="000000"/>
            </a:solidFill>
            <a:prstDash val="solid"/>
            <a:miter lim="400000"/>
            <a:tailEnd type="arrow"/>
          </a:ln>
        </p:spPr>
        <p:style>
          <a:lnRef idx="0">
            <a:scrgbClr r="0" g="0" b="0"/>
          </a:lnRef>
          <a:fillRef idx="0">
            <a:scrgbClr r="0" g="0" b="0"/>
          </a:fillRef>
          <a:effectRef idx="0">
            <a:scrgbClr r="0" g="0" b="0"/>
          </a:effectRef>
          <a:fontRef idx="none"/>
        </p:style>
      </p:cxnSp>
      <p:sp>
        <p:nvSpPr>
          <p:cNvPr id="22" name="文本框 21"/>
          <p:cNvSpPr txBox="1"/>
          <p:nvPr/>
        </p:nvSpPr>
        <p:spPr>
          <a:xfrm>
            <a:off x="16997045" y="3743960"/>
            <a:ext cx="2654935" cy="5365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mn-ea"/>
                <a:cs typeface="+mn-cs"/>
                <a:sym typeface="Helvetica"/>
              </a:rPr>
              <a:t>juicer pre</a:t>
            </a:r>
            <a:endParaRPr kumimoji="0" lang="en-US" altLang="zh-CN" sz="2400" b="0" i="0" u="none" strike="noStrike" cap="none" spc="0" normalizeH="0" baseline="0">
              <a:ln>
                <a:noFill/>
              </a:ln>
              <a:solidFill>
                <a:srgbClr val="000000"/>
              </a:solidFill>
              <a:effectLst/>
              <a:uFillTx/>
              <a:latin typeface="+mn-lt"/>
              <a:ea typeface="+mn-ea"/>
              <a:cs typeface="+mn-cs"/>
              <a:sym typeface="Helvetica"/>
            </a:endParaRPr>
          </a:p>
        </p:txBody>
      </p:sp>
      <p:sp>
        <p:nvSpPr>
          <p:cNvPr id="4" name="Text Placeholder 1"/>
          <p:cNvSpPr>
            <a:spLocks noGrp="1"/>
          </p:cNvSpPr>
          <p:nvPr/>
        </p:nvSpPr>
        <p:spPr>
          <a:xfrm>
            <a:off x="16397605" y="5283200"/>
            <a:ext cx="748030" cy="694690"/>
          </a:xfrm>
          <a:prstGeom prst="rect">
            <a:avLst/>
          </a:prstGeom>
          <a:ln w="12700">
            <a:miter lim="400000"/>
          </a:ln>
        </p:spPr>
        <p:txBody>
          <a:bodyPr lIns="71437" tIns="71437" rIns="71437" bIns="71437" anchor="ct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marL="0" indent="0">
              <a:buNone/>
            </a:pPr>
            <a:r>
              <a:rPr lang="en-US" sz="3200" dirty="0"/>
              <a:t>h5</a:t>
            </a:r>
            <a:endParaRPr lang="en-US" sz="3200" dirty="0"/>
          </a:p>
        </p:txBody>
      </p:sp>
      <p:sp>
        <p:nvSpPr>
          <p:cNvPr id="8" name="文本框 7"/>
          <p:cNvSpPr txBox="1"/>
          <p:nvPr/>
        </p:nvSpPr>
        <p:spPr>
          <a:xfrm>
            <a:off x="13846810" y="5039360"/>
            <a:ext cx="2654935" cy="5365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mn-ea"/>
                <a:cs typeface="+mn-cs"/>
                <a:sym typeface="Helvetica"/>
              </a:rPr>
              <a:t>hicConvertFormat</a:t>
            </a:r>
            <a:endParaRPr kumimoji="0" lang="en-US" altLang="zh-CN" sz="2400" b="0" i="0" u="none" strike="noStrike" cap="none" spc="0" normalizeH="0" baseline="0">
              <a:ln>
                <a:noFill/>
              </a:ln>
              <a:solidFill>
                <a:srgbClr val="000000"/>
              </a:solidFill>
              <a:effectLst/>
              <a:uFillTx/>
              <a:latin typeface="+mn-lt"/>
              <a:ea typeface="+mn-ea"/>
              <a:cs typeface="+mn-cs"/>
              <a:sym typeface="Helvetica"/>
            </a:endParaRPr>
          </a:p>
        </p:txBody>
      </p:sp>
      <p:cxnSp>
        <p:nvCxnSpPr>
          <p:cNvPr id="10" name="肘形连接符 9"/>
          <p:cNvCxnSpPr>
            <a:stCxn id="14" idx="2"/>
            <a:endCxn id="4" idx="1"/>
          </p:cNvCxnSpPr>
          <p:nvPr/>
        </p:nvCxnSpPr>
        <p:spPr>
          <a:xfrm rot="5400000" flipV="1">
            <a:off x="14559280" y="3792220"/>
            <a:ext cx="1125220" cy="2550795"/>
          </a:xfrm>
          <a:prstGeom prst="bentConnector2">
            <a:avLst/>
          </a:prstGeom>
          <a:noFill/>
          <a:ln w="25400" cap="flat">
            <a:solidFill>
              <a:srgbClr val="000000"/>
            </a:solidFill>
            <a:prstDash val="solid"/>
            <a:miter lim="400000"/>
            <a:tailEnd type="arrow"/>
          </a:ln>
        </p:spPr>
        <p:style>
          <a:lnRef idx="0">
            <a:scrgbClr r="0" g="0" b="0"/>
          </a:lnRef>
          <a:fillRef idx="0">
            <a:scrgbClr r="0" g="0" b="0"/>
          </a:fillRef>
          <a:effectRef idx="0">
            <a:scrgbClr r="0" g="0" b="0"/>
          </a:effectRef>
          <a:fontRef idx="none"/>
        </p:style>
      </p:cxnSp>
      <p:sp>
        <p:nvSpPr>
          <p:cNvPr id="7" name="文本框 6"/>
          <p:cNvSpPr txBox="1"/>
          <p:nvPr/>
        </p:nvSpPr>
        <p:spPr>
          <a:xfrm>
            <a:off x="6010275" y="8416925"/>
            <a:ext cx="2400935" cy="3208655"/>
          </a:xfrm>
          <a:prstGeom prst="rect">
            <a:avLst/>
          </a:prstGeom>
          <a:no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h5</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cool</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mcool</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juicer hic</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fanc hic</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pairs</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p:txBody>
      </p:sp>
      <p:sp>
        <p:nvSpPr>
          <p:cNvPr id="23" name="文本框 22"/>
          <p:cNvSpPr txBox="1"/>
          <p:nvPr/>
        </p:nvSpPr>
        <p:spPr>
          <a:xfrm>
            <a:off x="12439015" y="8684260"/>
            <a:ext cx="2345055" cy="2642235"/>
          </a:xfrm>
          <a:prstGeom prst="rect">
            <a:avLst/>
          </a:prstGeom>
          <a:no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h5</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cool</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mcool</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juicer hic</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fanc hic</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p:txBody>
      </p:sp>
      <p:cxnSp>
        <p:nvCxnSpPr>
          <p:cNvPr id="24" name="直接箭头连接符 23"/>
          <p:cNvCxnSpPr>
            <a:stCxn id="7" idx="3"/>
            <a:endCxn id="23" idx="1"/>
          </p:cNvCxnSpPr>
          <p:nvPr/>
        </p:nvCxnSpPr>
        <p:spPr>
          <a:xfrm flipV="1">
            <a:off x="8411210" y="10005695"/>
            <a:ext cx="4027805" cy="15875"/>
          </a:xfrm>
          <a:prstGeom prst="straightConnector1">
            <a:avLst/>
          </a:prstGeom>
          <a:noFill/>
          <a:ln w="25400" cap="flat">
            <a:solidFill>
              <a:srgbClr val="000000"/>
            </a:solidFill>
            <a:prstDash val="solid"/>
            <a:miter lim="400000"/>
            <a:tailEnd type="arrow"/>
          </a:ln>
        </p:spPr>
        <p:style>
          <a:lnRef idx="0">
            <a:scrgbClr r="0" g="0" b="0"/>
          </a:lnRef>
          <a:fillRef idx="0">
            <a:scrgbClr r="0" g="0" b="0"/>
          </a:fillRef>
          <a:effectRef idx="0">
            <a:scrgbClr r="0" g="0" b="0"/>
          </a:effectRef>
          <a:fontRef idx="none"/>
        </p:style>
      </p:cxnSp>
      <p:sp>
        <p:nvSpPr>
          <p:cNvPr id="25" name="Text Placeholder 1"/>
          <p:cNvSpPr>
            <a:spLocks noGrp="1"/>
          </p:cNvSpPr>
          <p:nvPr/>
        </p:nvSpPr>
        <p:spPr>
          <a:xfrm>
            <a:off x="6010275" y="7722235"/>
            <a:ext cx="2827655" cy="694055"/>
          </a:xfrm>
          <a:prstGeom prst="rect">
            <a:avLst/>
          </a:prstGeom>
          <a:ln w="12700">
            <a:miter lim="400000"/>
          </a:ln>
        </p:spPr>
        <p:txBody>
          <a:bodyPr lIns="71437" tIns="71437" rIns="71437" bIns="71437" anchor="ct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marL="0" indent="0">
              <a:buNone/>
            </a:pPr>
            <a:r>
              <a:rPr lang="en-US" sz="3200" b="1" dirty="0"/>
              <a:t>inputFormat</a:t>
            </a:r>
            <a:endParaRPr lang="en-US" sz="3200" b="1" dirty="0"/>
          </a:p>
        </p:txBody>
      </p:sp>
      <p:sp>
        <p:nvSpPr>
          <p:cNvPr id="26" name="Text Placeholder 1"/>
          <p:cNvSpPr>
            <a:spLocks noGrp="1"/>
          </p:cNvSpPr>
          <p:nvPr/>
        </p:nvSpPr>
        <p:spPr>
          <a:xfrm>
            <a:off x="12037060" y="7989570"/>
            <a:ext cx="3204845" cy="694690"/>
          </a:xfrm>
          <a:prstGeom prst="rect">
            <a:avLst/>
          </a:prstGeom>
          <a:ln w="12700">
            <a:miter lim="400000"/>
          </a:ln>
        </p:spPr>
        <p:txBody>
          <a:bodyPr lIns="71437" tIns="71437" rIns="71437" bIns="71437" anchor="ct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marL="0" indent="0">
              <a:buNone/>
            </a:pPr>
            <a:r>
              <a:rPr lang="en-US" sz="3200" b="1" dirty="0"/>
              <a:t>outputFormat</a:t>
            </a:r>
            <a:endParaRPr lang="en-US" sz="3200" b="1"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570990"/>
            <a:ext cx="10027285" cy="1543050"/>
          </a:xfrm>
        </p:spPr>
        <p:txBody>
          <a:bodyPr>
            <a:normAutofit/>
          </a:bodyPr>
          <a:lstStyle/>
          <a:p>
            <a:pPr marL="0" indent="0">
              <a:buNone/>
            </a:pPr>
            <a:r>
              <a:rPr lang="en-US" sz="3600" b="1" dirty="0"/>
              <a:t>- M</a:t>
            </a:r>
            <a:r>
              <a:rPr lang="en-US" altLang="zh-CN" sz="3600" b="1" dirty="0"/>
              <a:t>atrix balancing &amp; Format transformation</a:t>
            </a:r>
            <a:r>
              <a:rPr lang="en-US" sz="3600" b="1" dirty="0"/>
              <a:t> </a:t>
            </a:r>
            <a:endParaRPr lang="en-US" altLang="zh-CN" sz="3600" dirty="0"/>
          </a:p>
        </p:txBody>
      </p:sp>
      <p:sp>
        <p:nvSpPr>
          <p:cNvPr id="3" name="Title 2"/>
          <p:cNvSpPr>
            <a:spLocks noGrp="1"/>
          </p:cNvSpPr>
          <p:nvPr>
            <p:ph type="title"/>
          </p:nvPr>
        </p:nvSpPr>
        <p:spPr/>
        <p:txBody>
          <a:bodyPr/>
          <a:lstStyle/>
          <a:p>
            <a:r>
              <a:rPr lang="en-US" altLang="zh-CN" dirty="0">
                <a:sym typeface="+mn-ea"/>
              </a:rPr>
              <a:t>Matrix balancing, Format transformation</a:t>
            </a:r>
            <a:endParaRPr lang="en-US" sz="4400" dirty="0"/>
          </a:p>
        </p:txBody>
      </p:sp>
      <p:sp>
        <p:nvSpPr>
          <p:cNvPr id="4" name="文本框 3"/>
          <p:cNvSpPr txBox="1"/>
          <p:nvPr/>
        </p:nvSpPr>
        <p:spPr>
          <a:xfrm>
            <a:off x="1451610" y="3013075"/>
            <a:ext cx="296545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p:cNvSpPr txBox="1"/>
          <p:nvPr/>
        </p:nvSpPr>
        <p:spPr>
          <a:xfrm>
            <a:off x="1023620" y="4439285"/>
            <a:ext cx="13213080" cy="288290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lnSpc>
                <a:spcPct val="125000"/>
              </a:lnSpc>
              <a:defRPr sz="1800" b="0">
                <a:solidFill>
                  <a:srgbClr val="FFFFFF"/>
                </a:solidFill>
                <a:latin typeface="Monaco"/>
                <a:ea typeface="Monaco"/>
                <a:cs typeface="Monaco"/>
                <a:sym typeface="Monaco"/>
              </a:defRPr>
            </a:pPr>
            <a:r>
              <a:rPr lang="en-US" altLang="zh-CN" sz="2400" dirty="0"/>
              <a:t>CDesk HiC matrix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-i /mnt/zhangzheting/cdesk_development/HIC/test_matrix/Hi-C_ICM.sort.pairs.gz \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-o /mnt/linzejie/CDesk_test/result/5.HiC/matrix/pairs_to_juicerhic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--inputFormat pairs --outputFormat juicerhic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--oe 300000 --sparse 300000 -t 50 -n VC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-r 300000,400000 --species mm10</a:t>
            </a:r>
            <a:endParaRPr lang="en-US" altLang="zh-CN" sz="2400" dirty="0"/>
          </a:p>
        </p:txBody>
      </p:sp>
      <p:sp>
        <p:nvSpPr>
          <p:cNvPr id="7" name="Content Placeholder 2"/>
          <p:cNvSpPr>
            <a:spLocks noGrp="1"/>
          </p:cNvSpPr>
          <p:nvPr/>
        </p:nvSpPr>
        <p:spPr>
          <a:xfrm>
            <a:off x="1758950" y="769874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5" name="Content Placeholder 2"/>
          <p:cNvSpPr>
            <a:spLocks noGrp="1"/>
          </p:cNvSpPr>
          <p:nvPr/>
        </p:nvSpPr>
        <p:spPr>
          <a:xfrm>
            <a:off x="1758950" y="412623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en-GB" sz="2800" b="1" dirty="0">
                <a:ea typeface="Calibri" panose="020F0502020204030204" charset="0"/>
                <a:sym typeface="+mn-ea"/>
              </a:rPr>
              <a:t>Input command line:</a:t>
            </a:r>
            <a:endParaRPr lang="en-US" sz="2800" dirty="0">
              <a:sym typeface="+mn-ea"/>
            </a:endParaRPr>
          </a:p>
        </p:txBody>
      </p:sp>
      <p:graphicFrame>
        <p:nvGraphicFramePr>
          <p:cNvPr id="10" name="表格 9"/>
          <p:cNvGraphicFramePr>
            <a:graphicFrameLocks noGrp="1"/>
          </p:cNvGraphicFramePr>
          <p:nvPr>
            <p:custDataLst>
              <p:tags r:id="rId1"/>
            </p:custDataLst>
          </p:nvPr>
        </p:nvGraphicFramePr>
        <p:xfrm>
          <a:off x="457200" y="8493760"/>
          <a:ext cx="12092940" cy="4097655"/>
        </p:xfrm>
        <a:graphic>
          <a:graphicData uri="http://schemas.openxmlformats.org/drawingml/2006/table">
            <a:tbl>
              <a:tblPr>
                <a:tableStyleId>{5940675A-B579-460E-94D1-54222C63F5DA}</a:tableStyleId>
              </a:tblPr>
              <a:tblGrid>
                <a:gridCol w="3011170"/>
                <a:gridCol w="2724785"/>
                <a:gridCol w="6356985"/>
              </a:tblGrid>
              <a:tr h="568325">
                <a:tc>
                  <a:txBody>
                    <a:bodyPr/>
                    <a:lstStyle/>
                    <a:p>
                      <a:pPr marL="0" marR="0" algn="ctr">
                        <a:buNone/>
                      </a:pPr>
                      <a:r>
                        <a:rPr lang="zh-CN" altLang="en-US" sz="2800" b="0" kern="100" dirty="0">
                          <a:effectLst/>
                          <a:latin typeface="+mn-ea"/>
                          <a:cs typeface="+mn-ea"/>
                        </a:rPr>
                        <a:t>参数</a:t>
                      </a:r>
                      <a:r>
                        <a:rPr lang="en-US" sz="2800" b="0" kern="100" baseline="30000">
                          <a:effectLst/>
                          <a:latin typeface="+mn-ea"/>
                          <a:cs typeface="+mn-ea"/>
                          <a:sym typeface="+mn-ea"/>
                        </a:rPr>
                        <a:t>√</a:t>
                      </a:r>
                      <a:r>
                        <a:rPr lang="zh-CN" altLang="en-US" sz="2800" b="0" kern="100" baseline="30000">
                          <a:effectLst/>
                          <a:latin typeface="+mn-ea"/>
                          <a:cs typeface="+mn-ea"/>
                          <a:sym typeface="+mn-ea"/>
                        </a:rPr>
                        <a:t>必要</a:t>
                      </a:r>
                      <a:endParaRPr lang="zh-CN" altLang="en-US" sz="2800" b="0" kern="100" baseline="30000" dirty="0">
                        <a:effectLst/>
                        <a:latin typeface="+mn-ea"/>
                        <a:cs typeface="+mn-ea"/>
                        <a:sym typeface="+mn-ea"/>
                      </a:endParaRPr>
                    </a:p>
                  </a:txBody>
                  <a:tcPr marL="68580" marR="68580" anchor="ctr">
                    <a:solidFill>
                      <a:schemeClr val="bg2"/>
                    </a:solidFill>
                  </a:tcPr>
                </a:tc>
                <a:tc>
                  <a:txBody>
                    <a:bodyPr/>
                    <a:lstStyle/>
                    <a:p>
                      <a:pPr marL="0" marR="0" algn="ctr">
                        <a:buNone/>
                      </a:pPr>
                      <a:r>
                        <a:rPr lang="zh-CN" altLang="en-US" sz="2800" b="0" kern="100" dirty="0">
                          <a:effectLst/>
                          <a:latin typeface="+mn-ea"/>
                        </a:rPr>
                        <a:t>描述</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800" b="0" kern="100" dirty="0">
                          <a:effectLst/>
                          <a:latin typeface="+mn-ea"/>
                        </a:rPr>
                        <a:t>默认值</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r>
              <a:tr h="567690">
                <a:tc>
                  <a:txBody>
                    <a:bodyPr/>
                    <a:lstStyle/>
                    <a:p>
                      <a:pPr marL="0" marR="0" algn="ctr">
                        <a:buNone/>
                      </a:pPr>
                      <a:r>
                        <a:rPr lang="en-US" sz="2800" b="0" kern="100">
                          <a:effectLst/>
                          <a:latin typeface="+mn-ea"/>
                        </a:rPr>
                        <a:t>-i</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zh-CN" altLang="en-US" sz="2800" b="0" kern="100">
                          <a:effectLst/>
                          <a:latin typeface="+mn-ea"/>
                          <a:cs typeface="Times New Roman" panose="02020603050405020304" pitchFamily="18" charset="0"/>
                        </a:rPr>
                        <a:t>输入文件</a:t>
                      </a:r>
                      <a:endParaRPr lang="zh-CN" altLang="en-US" sz="28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800" b="0" kern="100" dirty="0">
                          <a:effectLst/>
                          <a:latin typeface="+mn-ea"/>
                        </a:rPr>
                        <a:t>-</a:t>
                      </a:r>
                      <a:endParaRPr lang="en-US" altLang="zh-CN" sz="2800" b="0" kern="100" dirty="0">
                        <a:effectLst/>
                        <a:latin typeface="+mn-ea"/>
                        <a:cs typeface="Times New Roman" panose="02020603050405020304" pitchFamily="18" charset="0"/>
                      </a:endParaRPr>
                    </a:p>
                  </a:txBody>
                  <a:tcPr marL="68580" marR="68580" anchor="ctr"/>
                </a:tc>
              </a:tr>
              <a:tr h="568325">
                <a:tc>
                  <a:txBody>
                    <a:bodyPr/>
                    <a:lstStyle/>
                    <a:p>
                      <a:pPr marL="0" marR="0" algn="ctr">
                        <a:buNone/>
                      </a:pPr>
                      <a:r>
                        <a:rPr lang="en-US" sz="2800" b="0" kern="100">
                          <a:effectLst/>
                          <a:latin typeface="+mn-ea"/>
                        </a:rPr>
                        <a:t>-o</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zh-CN" sz="2800" b="0" kern="100">
                          <a:effectLst/>
                          <a:latin typeface="+mn-ea"/>
                        </a:rPr>
                        <a:t>输出文件夹</a:t>
                      </a:r>
                      <a:endParaRPr lang="zh-CN" sz="28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800" b="0" kern="100">
                          <a:effectLst/>
                          <a:latin typeface="+mn-ea"/>
                        </a:rPr>
                        <a:t>-</a:t>
                      </a:r>
                      <a:endParaRPr lang="en-US" altLang="zh-CN" sz="2800" b="0" kern="100">
                        <a:effectLst/>
                        <a:latin typeface="+mn-ea"/>
                        <a:cs typeface="Times New Roman" panose="02020603050405020304" pitchFamily="18" charset="0"/>
                      </a:endParaRPr>
                    </a:p>
                  </a:txBody>
                  <a:tcPr marL="68580" marR="68580" anchor="ctr"/>
                </a:tc>
              </a:tr>
              <a:tr h="567690">
                <a:tc>
                  <a:txBody>
                    <a:bodyPr/>
                    <a:lstStyle/>
                    <a:p>
                      <a:pPr marL="0" marR="0" algn="ctr">
                        <a:buNone/>
                      </a:pPr>
                      <a:r>
                        <a:rPr lang="en-US" sz="2800" b="0" kern="100">
                          <a:effectLst/>
                          <a:latin typeface="+mn-ea"/>
                        </a:rPr>
                        <a:t>--inputFormat</a:t>
                      </a:r>
                      <a:r>
                        <a:rPr lang="en-US" sz="2800" b="0" kern="100" baseline="30000">
                          <a:effectLst/>
                          <a:latin typeface="+mn-ea"/>
                          <a:sym typeface="+mn-ea"/>
                        </a:rPr>
                        <a:t>√</a:t>
                      </a:r>
                      <a:endParaRPr lang="en-US" sz="28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800" b="0" kern="100" dirty="0">
                          <a:effectLst/>
                          <a:latin typeface="+mn-ea"/>
                        </a:rPr>
                        <a:t>输入文件类型</a:t>
                      </a:r>
                      <a:endParaRPr lang="zh-CN" altLang="en-US" sz="2800" b="0" kern="100" dirty="0">
                        <a:effectLst/>
                        <a:latin typeface="+mn-ea"/>
                        <a:cs typeface="Times New Roman" panose="02020603050405020304" pitchFamily="18" charset="0"/>
                      </a:endParaRPr>
                    </a:p>
                  </a:txBody>
                  <a:tcPr marL="68580" marR="68580" anchor="ctr"/>
                </a:tc>
                <a:tc>
                  <a:txBody>
                    <a:bodyPr/>
                    <a:lstStyle/>
                    <a:p>
                      <a:pPr marL="0" marR="0" algn="ctr">
                        <a:buNone/>
                      </a:pPr>
                      <a:r>
                        <a:rPr lang="en-US" altLang="zh-CN" sz="2800" b="0" kern="100" dirty="0">
                          <a:effectLst/>
                          <a:latin typeface="+mn-ea"/>
                        </a:rPr>
                        <a:t>{p</a:t>
                      </a:r>
                      <a:r>
                        <a:rPr lang="zh-CN" altLang="en-US" sz="2800" b="0" kern="100" dirty="0">
                          <a:effectLst/>
                          <a:latin typeface="+mn-ea"/>
                        </a:rPr>
                        <a:t>airs,cool,mcool,juicerhic,fanchic,h5}</a:t>
                      </a:r>
                      <a:endParaRPr lang="en-US" altLang="zh-CN" sz="2800" b="0" kern="100">
                        <a:effectLst/>
                        <a:latin typeface="+mn-ea"/>
                        <a:cs typeface="Times New Roman" panose="02020603050405020304" pitchFamily="18" charset="0"/>
                      </a:endParaRPr>
                    </a:p>
                  </a:txBody>
                  <a:tcPr marL="68580" marR="68580" anchor="ctr"/>
                </a:tc>
              </a:tr>
              <a:tr h="688975">
                <a:tc>
                  <a:txBody>
                    <a:bodyPr/>
                    <a:lstStyle/>
                    <a:p>
                      <a:pPr marL="0" marR="0" algn="ctr">
                        <a:buNone/>
                      </a:pPr>
                      <a:r>
                        <a:rPr lang="en-US" sz="2800" b="0" kern="100">
                          <a:effectLst/>
                          <a:latin typeface="+mn-ea"/>
                        </a:rPr>
                        <a:t>--outputFormat</a:t>
                      </a:r>
                      <a:r>
                        <a:rPr lang="en-US" sz="2800" b="0" kern="100" baseline="30000">
                          <a:effectLst/>
                          <a:latin typeface="+mn-ea"/>
                          <a:sym typeface="+mn-ea"/>
                        </a:rPr>
                        <a:t>√</a:t>
                      </a:r>
                      <a:endParaRPr lang="en-US" sz="28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800" b="0" kern="100">
                          <a:effectLst/>
                          <a:latin typeface="+mn-ea"/>
                          <a:sym typeface="+mn-ea"/>
                        </a:rPr>
                        <a:t>输出文件类型</a:t>
                      </a:r>
                      <a:endParaRPr lang="zh-CN" altLang="en-US" sz="2800" b="0" kern="100" dirty="0">
                        <a:effectLst/>
                        <a:latin typeface="+mn-ea"/>
                        <a:cs typeface="Times New Roman" panose="02020603050405020304" pitchFamily="18" charset="0"/>
                        <a:sym typeface="+mn-ea"/>
                      </a:endParaRPr>
                    </a:p>
                  </a:txBody>
                  <a:tcPr marL="68580" marR="68580" anchor="ctr"/>
                </a:tc>
                <a:tc>
                  <a:txBody>
                    <a:bodyPr/>
                    <a:lstStyle/>
                    <a:p>
                      <a:pPr marL="0" marR="0" algn="ctr">
                        <a:buNone/>
                      </a:pPr>
                      <a:r>
                        <a:rPr lang="en-US" altLang="zh-CN" sz="2800" b="0" kern="100">
                          <a:effectLst/>
                          <a:latin typeface="+mn-ea"/>
                        </a:rPr>
                        <a:t>{</a:t>
                      </a:r>
                      <a:r>
                        <a:rPr lang="zh-CN" altLang="en-US" sz="2800" b="0" kern="100" dirty="0">
                          <a:effectLst/>
                          <a:latin typeface="+mn-ea"/>
                          <a:sym typeface="+mn-ea"/>
                        </a:rPr>
                        <a:t>cool,mcool,juicerhic,fanchic,h5</a:t>
                      </a:r>
                      <a:r>
                        <a:rPr lang="en-US" altLang="zh-CN" sz="2800" b="0" kern="100">
                          <a:effectLst/>
                          <a:latin typeface="+mn-ea"/>
                        </a:rPr>
                        <a:t>}</a:t>
                      </a:r>
                      <a:r>
                        <a:rPr lang="zh-CN" altLang="en-US" sz="2800" b="0" kern="100">
                          <a:effectLst/>
                          <a:latin typeface="+mn-ea"/>
                        </a:rPr>
                        <a:t> </a:t>
                      </a:r>
                      <a:endParaRPr lang="zh-CN" altLang="en-US" sz="2800" b="0" kern="100">
                        <a:effectLst/>
                        <a:latin typeface="+mn-ea"/>
                        <a:cs typeface="Times New Roman" panose="02020603050405020304" pitchFamily="18" charset="0"/>
                      </a:endParaRPr>
                    </a:p>
                  </a:txBody>
                  <a:tcPr marL="68580" marR="68580" anchor="ctr"/>
                </a:tc>
              </a:tr>
              <a:tr h="568325">
                <a:tc>
                  <a:txBody>
                    <a:bodyPr/>
                    <a:lstStyle/>
                    <a:p>
                      <a:pPr marL="0" marR="0" algn="ctr">
                        <a:buNone/>
                      </a:pPr>
                      <a:r>
                        <a:rPr lang="en-US" sz="2800" b="0" kern="100">
                          <a:effectLst/>
                          <a:latin typeface="+mn-ea"/>
                        </a:rPr>
                        <a:t>-t, --thread</a:t>
                      </a:r>
                      <a:endParaRPr lang="en-US" altLang="zh-CN" sz="28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800" b="0" kern="100">
                          <a:effectLst/>
                          <a:latin typeface="+mn-ea"/>
                          <a:sym typeface="+mn-ea"/>
                        </a:rPr>
                        <a:t>进程数</a:t>
                      </a:r>
                      <a:endParaRPr lang="zh-CN" altLang="en-US" sz="2800" b="0" kern="100">
                        <a:effectLst/>
                        <a:latin typeface="+mn-ea"/>
                        <a:sym typeface="+mn-ea"/>
                      </a:endParaRPr>
                    </a:p>
                  </a:txBody>
                  <a:tcPr marL="68580" marR="68580" anchor="ctr"/>
                </a:tc>
                <a:tc>
                  <a:txBody>
                    <a:bodyPr/>
                    <a:lstStyle/>
                    <a:p>
                      <a:pPr marL="0" marR="0" algn="ctr">
                        <a:buNone/>
                      </a:pPr>
                      <a:r>
                        <a:rPr lang="zh-CN" altLang="en-US" sz="2800" b="0" kern="100" dirty="0">
                          <a:effectLst/>
                          <a:latin typeface="+mn-ea"/>
                        </a:rPr>
                        <a:t>10</a:t>
                      </a:r>
                      <a:endParaRPr lang="zh-CN" altLang="en-US" sz="2800" b="0" kern="100" dirty="0">
                        <a:effectLst/>
                        <a:latin typeface="+mn-ea"/>
                      </a:endParaRPr>
                    </a:p>
                  </a:txBody>
                  <a:tcPr marL="68580" marR="68580" anchor="ctr"/>
                </a:tc>
              </a:tr>
              <a:tr h="568325">
                <a:tc>
                  <a:txBody>
                    <a:bodyPr/>
                    <a:p>
                      <a:pPr marL="0" marR="0" algn="ctr">
                        <a:buNone/>
                      </a:pPr>
                      <a:r>
                        <a:rPr lang="en-US" altLang="en-US" sz="2800" b="0" kern="100">
                          <a:effectLst/>
                          <a:latin typeface="+mn-ea"/>
                          <a:cs typeface="Times New Roman" panose="02020603050405020304" pitchFamily="18" charset="0"/>
                        </a:rPr>
                        <a:t>-r, --resolution</a:t>
                      </a:r>
                      <a:endParaRPr lang="en-US" altLang="en-US" sz="2800" b="0" kern="100">
                        <a:effectLst/>
                        <a:latin typeface="+mn-ea"/>
                        <a:cs typeface="Times New Roman" panose="02020603050405020304" pitchFamily="18" charset="0"/>
                      </a:endParaRPr>
                    </a:p>
                  </a:txBody>
                  <a:tcPr marL="68580" marR="68580" anchor="ctr"/>
                </a:tc>
                <a:tc>
                  <a:txBody>
                    <a:bodyPr/>
                    <a:p>
                      <a:pPr marL="0" marR="0" algn="ctr">
                        <a:buNone/>
                      </a:pPr>
                      <a:r>
                        <a:rPr lang="zh-CN" altLang="en-US" sz="2800" b="0" kern="100">
                          <a:effectLst/>
                          <a:latin typeface="+mn-ea"/>
                        </a:rPr>
                        <a:t>分辨率</a:t>
                      </a:r>
                      <a:endParaRPr lang="zh-CN" altLang="en-US" sz="2800" b="0" kern="100">
                        <a:effectLst/>
                        <a:latin typeface="+mn-ea"/>
                      </a:endParaRPr>
                    </a:p>
                  </a:txBody>
                  <a:tcPr marL="68580" marR="68580" anchor="ctr"/>
                </a:tc>
                <a:tc>
                  <a:txBody>
                    <a:bodyPr/>
                    <a:p>
                      <a:pPr marL="0" marR="0" algn="ctr">
                        <a:buNone/>
                      </a:pPr>
                      <a:r>
                        <a:rPr lang="en-US" altLang="zh-CN" sz="2800" b="0" kern="100" dirty="0">
                          <a:effectLst/>
                          <a:latin typeface="+mn-ea"/>
                          <a:cs typeface="Times New Roman" panose="02020603050405020304" pitchFamily="18" charset="0"/>
                        </a:rPr>
                        <a:t>-</a:t>
                      </a:r>
                      <a:endParaRPr lang="en-US" altLang="zh-CN" sz="2800" b="0" kern="100" dirty="0">
                        <a:effectLst/>
                        <a:latin typeface="+mn-ea"/>
                        <a:cs typeface="Times New Roman" panose="02020603050405020304" pitchFamily="18" charset="0"/>
                      </a:endParaRPr>
                    </a:p>
                  </a:txBody>
                  <a:tcPr marL="68580" marR="68580" anchor="ctr"/>
                </a:tc>
              </a:tr>
            </a:tbl>
          </a:graphicData>
        </a:graphic>
      </p:graphicFrame>
      <p:graphicFrame>
        <p:nvGraphicFramePr>
          <p:cNvPr id="11" name="表格 10"/>
          <p:cNvGraphicFramePr>
            <a:graphicFrameLocks noGrp="1"/>
          </p:cNvGraphicFramePr>
          <p:nvPr>
            <p:custDataLst>
              <p:tags r:id="rId2"/>
            </p:custDataLst>
          </p:nvPr>
        </p:nvGraphicFramePr>
        <p:xfrm>
          <a:off x="13092430" y="8493760"/>
          <a:ext cx="10940415" cy="4107815"/>
        </p:xfrm>
        <a:graphic>
          <a:graphicData uri="http://schemas.openxmlformats.org/drawingml/2006/table">
            <a:tbl>
              <a:tblPr>
                <a:tableStyleId>{5940675A-B579-460E-94D1-54222C63F5DA}</a:tableStyleId>
              </a:tblPr>
              <a:tblGrid>
                <a:gridCol w="2616835"/>
                <a:gridCol w="2437130"/>
                <a:gridCol w="5886450"/>
              </a:tblGrid>
              <a:tr h="518160">
                <a:tc>
                  <a:txBody>
                    <a:bodyPr/>
                    <a:p>
                      <a:pPr marL="0" marR="0" algn="ctr">
                        <a:buNone/>
                      </a:pPr>
                      <a:r>
                        <a:rPr lang="zh-CN" altLang="en-US" sz="2800" b="0" kern="100" dirty="0">
                          <a:effectLst/>
                          <a:latin typeface="+mn-ea"/>
                          <a:cs typeface="+mn-ea"/>
                        </a:rPr>
                        <a:t>参数</a:t>
                      </a:r>
                      <a:r>
                        <a:rPr lang="en-US" sz="2800" b="0" kern="100" baseline="30000">
                          <a:effectLst/>
                          <a:latin typeface="+mn-ea"/>
                          <a:cs typeface="+mn-ea"/>
                          <a:sym typeface="+mn-ea"/>
                        </a:rPr>
                        <a:t>√</a:t>
                      </a:r>
                      <a:r>
                        <a:rPr lang="zh-CN" altLang="en-US" sz="2800" b="0" kern="100" baseline="30000">
                          <a:effectLst/>
                          <a:latin typeface="+mn-ea"/>
                          <a:cs typeface="+mn-ea"/>
                          <a:sym typeface="+mn-ea"/>
                        </a:rPr>
                        <a:t>必要</a:t>
                      </a:r>
                      <a:endParaRPr lang="zh-CN" altLang="en-US" sz="2800" b="0" kern="100" baseline="30000" dirty="0">
                        <a:effectLst/>
                        <a:latin typeface="+mn-ea"/>
                        <a:cs typeface="+mn-ea"/>
                        <a:sym typeface="+mn-ea"/>
                      </a:endParaRPr>
                    </a:p>
                  </a:txBody>
                  <a:tcPr marL="68580" marR="68580" anchor="ctr">
                    <a:solidFill>
                      <a:schemeClr val="bg2"/>
                    </a:solidFill>
                  </a:tcPr>
                </a:tc>
                <a:tc>
                  <a:txBody>
                    <a:bodyPr/>
                    <a:p>
                      <a:pPr marL="0" marR="0" algn="ctr">
                        <a:buNone/>
                      </a:pPr>
                      <a:r>
                        <a:rPr lang="zh-CN" altLang="en-US" sz="2800" b="0" kern="100" dirty="0">
                          <a:effectLst/>
                          <a:latin typeface="+mn-ea"/>
                        </a:rPr>
                        <a:t>描述</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c>
                  <a:txBody>
                    <a:bodyPr/>
                    <a:p>
                      <a:pPr marL="0" marR="0" algn="ctr">
                        <a:buNone/>
                      </a:pPr>
                      <a:r>
                        <a:rPr lang="zh-CN" altLang="en-US" sz="2800" b="0" kern="100" dirty="0">
                          <a:effectLst/>
                          <a:latin typeface="+mn-ea"/>
                        </a:rPr>
                        <a:t>默认值</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r>
              <a:tr h="944880">
                <a:tc>
                  <a:txBody>
                    <a:bodyPr/>
                    <a:p>
                      <a:pPr marL="0" marR="0" algn="ctr">
                        <a:buNone/>
                      </a:pPr>
                      <a:r>
                        <a:rPr lang="en-US" sz="2800" b="0" kern="100">
                          <a:effectLst/>
                          <a:latin typeface="+mn-ea"/>
                        </a:rPr>
                        <a:t>-n, --norm</a:t>
                      </a:r>
                      <a:endParaRPr lang="en-US" sz="28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800" b="0" kern="100">
                          <a:effectLst/>
                          <a:latin typeface="+mn-ea"/>
                          <a:cs typeface="Times New Roman" panose="02020603050405020304" pitchFamily="18" charset="0"/>
                        </a:rPr>
                        <a:t>标准化方法</a:t>
                      </a:r>
                      <a:endParaRPr lang="zh-CN" altLang="en-US" sz="2800" b="0" kern="100">
                        <a:effectLst/>
                        <a:latin typeface="+mn-ea"/>
                        <a:cs typeface="Times New Roman" panose="02020603050405020304" pitchFamily="18" charset="0"/>
                      </a:endParaRPr>
                    </a:p>
                  </a:txBody>
                  <a:tcPr marL="68580" marR="68580" anchor="ctr"/>
                </a:tc>
                <a:tc>
                  <a:txBody>
                    <a:bodyPr/>
                    <a:p>
                      <a:pPr marL="0" marR="0" algn="ctr">
                        <a:buNone/>
                      </a:pPr>
                      <a:r>
                        <a:rPr lang="en-US" altLang="zh-CN" sz="2800" b="0" kern="100" dirty="0">
                          <a:effectLst/>
                          <a:latin typeface="+mn-ea"/>
                          <a:cs typeface="Times New Roman" panose="02020603050405020304" pitchFamily="18" charset="0"/>
                        </a:rPr>
                        <a:t>None </a:t>
                      </a:r>
                      <a:endParaRPr lang="en-US" altLang="zh-CN" sz="2800" b="0" kern="100" dirty="0">
                        <a:effectLst/>
                        <a:latin typeface="+mn-ea"/>
                        <a:cs typeface="Times New Roman" panose="02020603050405020304" pitchFamily="18" charset="0"/>
                      </a:endParaRPr>
                    </a:p>
                    <a:p>
                      <a:pPr marL="0" marR="0" algn="ctr">
                        <a:buNone/>
                      </a:pPr>
                      <a:r>
                        <a:rPr lang="en-US" altLang="zh-CN" sz="2800" b="0" kern="100" dirty="0">
                          <a:effectLst/>
                          <a:latin typeface="+mn-ea"/>
                          <a:cs typeface="Times New Roman" panose="02020603050405020304" pitchFamily="18" charset="0"/>
                        </a:rPr>
                        <a:t>{KR,ICE,VC,VC-SQRT,None}</a:t>
                      </a:r>
                      <a:endParaRPr lang="en-US" altLang="zh-CN" sz="2800" b="0" kern="100" dirty="0">
                        <a:effectLst/>
                        <a:latin typeface="+mn-ea"/>
                        <a:cs typeface="Times New Roman" panose="02020603050405020304" pitchFamily="18" charset="0"/>
                      </a:endParaRPr>
                    </a:p>
                  </a:txBody>
                  <a:tcPr marL="68580" marR="68580" anchor="ctr"/>
                </a:tc>
              </a:tr>
              <a:tr h="640715">
                <a:tc>
                  <a:txBody>
                    <a:bodyPr/>
                    <a:p>
                      <a:pPr marL="0" marR="0" algn="ctr">
                        <a:buNone/>
                      </a:pPr>
                      <a:r>
                        <a:rPr lang="en-US" sz="2800" b="0" kern="100">
                          <a:effectLst/>
                          <a:latin typeface="+mn-ea"/>
                        </a:rPr>
                        <a:t>-oe</a:t>
                      </a:r>
                      <a:endParaRPr lang="en-US" sz="28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800" b="0" kern="100">
                          <a:effectLst/>
                          <a:latin typeface="+mn-ea"/>
                          <a:cs typeface="Times New Roman" panose="02020603050405020304" pitchFamily="18" charset="0"/>
                        </a:rPr>
                        <a:t>转存</a:t>
                      </a:r>
                      <a:r>
                        <a:rPr lang="en-US" altLang="zh-CN" sz="2800" b="0" kern="100">
                          <a:effectLst/>
                          <a:latin typeface="+mn-ea"/>
                          <a:cs typeface="Times New Roman" panose="02020603050405020304" pitchFamily="18" charset="0"/>
                        </a:rPr>
                        <a:t>O/E</a:t>
                      </a:r>
                      <a:r>
                        <a:rPr lang="zh-CN" altLang="en-US" sz="2800" b="0" kern="100">
                          <a:effectLst/>
                          <a:latin typeface="+mn-ea"/>
                          <a:cs typeface="Times New Roman" panose="02020603050405020304" pitchFamily="18" charset="0"/>
                        </a:rPr>
                        <a:t>文件</a:t>
                      </a:r>
                      <a:endParaRPr lang="zh-CN" altLang="en-US" sz="2800" b="0" kern="100">
                        <a:effectLst/>
                        <a:latin typeface="+mn-ea"/>
                        <a:cs typeface="Times New Roman" panose="02020603050405020304" pitchFamily="18" charset="0"/>
                      </a:endParaRPr>
                    </a:p>
                  </a:txBody>
                  <a:tcPr marL="68580" marR="68580" anchor="ctr"/>
                </a:tc>
                <a:tc>
                  <a:txBody>
                    <a:bodyPr/>
                    <a:p>
                      <a:pPr marL="0" marR="0" algn="ctr">
                        <a:buNone/>
                      </a:pPr>
                      <a:r>
                        <a:rPr lang="en-US" altLang="zh-CN" sz="2800" b="0" kern="100">
                          <a:effectLst/>
                          <a:latin typeface="+mn-ea"/>
                        </a:rPr>
                        <a:t>-</a:t>
                      </a:r>
                      <a:r>
                        <a:rPr lang="zh-CN" altLang="en-US" sz="2800" b="0" kern="100">
                          <a:effectLst/>
                          <a:latin typeface="+mn-ea"/>
                        </a:rPr>
                        <a:t>（指定分辨率）</a:t>
                      </a:r>
                      <a:endParaRPr lang="zh-CN" altLang="en-US" sz="2800" b="0" kern="100">
                        <a:effectLst/>
                        <a:latin typeface="+mn-ea"/>
                        <a:cs typeface="Times New Roman" panose="02020603050405020304" pitchFamily="18" charset="0"/>
                      </a:endParaRPr>
                    </a:p>
                  </a:txBody>
                  <a:tcPr marL="68580" marR="68580" anchor="ctr"/>
                </a:tc>
              </a:tr>
              <a:tr h="641350">
                <a:tc>
                  <a:txBody>
                    <a:bodyPr/>
                    <a:p>
                      <a:pPr marL="0" marR="0" algn="ctr">
                        <a:buNone/>
                      </a:pPr>
                      <a:r>
                        <a:rPr lang="en-US" sz="2800" b="0" kern="100">
                          <a:effectLst/>
                          <a:latin typeface="+mn-ea"/>
                        </a:rPr>
                        <a:t>--sparse</a:t>
                      </a:r>
                      <a:endParaRPr lang="en-US" sz="2800" b="0" kern="100">
                        <a:effectLst/>
                        <a:latin typeface="+mn-ea"/>
                        <a:cs typeface="Times New Roman" panose="02020603050405020304" pitchFamily="18" charset="0"/>
                      </a:endParaRPr>
                    </a:p>
                  </a:txBody>
                  <a:tcPr marL="68580" marR="68580" anchor="ctr"/>
                </a:tc>
                <a:tc>
                  <a:txBody>
                    <a:bodyPr/>
                    <a:p>
                      <a:pPr marL="0" marR="0" algn="ctr">
                        <a:buNone/>
                      </a:pPr>
                      <a:r>
                        <a:rPr lang="zh-CN" altLang="en-US" sz="2800" b="0" kern="100" dirty="0">
                          <a:effectLst/>
                          <a:latin typeface="+mn-ea"/>
                          <a:cs typeface="Times New Roman" panose="02020603050405020304" pitchFamily="18" charset="0"/>
                        </a:rPr>
                        <a:t>转存文件</a:t>
                      </a:r>
                      <a:endParaRPr lang="zh-CN" altLang="en-US" sz="2800" b="0" kern="100" dirty="0">
                        <a:effectLst/>
                        <a:latin typeface="+mn-ea"/>
                        <a:cs typeface="Times New Roman" panose="02020603050405020304" pitchFamily="18" charset="0"/>
                      </a:endParaRPr>
                    </a:p>
                  </a:txBody>
                  <a:tcPr marL="68580" marR="68580" anchor="ctr"/>
                </a:tc>
                <a:tc>
                  <a:txBody>
                    <a:bodyPr/>
                    <a:p>
                      <a:pPr marL="0" marR="0" algn="ctr">
                        <a:buNone/>
                      </a:pPr>
                      <a:r>
                        <a:rPr lang="en-US" altLang="zh-CN" sz="2800" b="0" kern="100">
                          <a:effectLst/>
                          <a:latin typeface="+mn-ea"/>
                          <a:cs typeface="Times New Roman" panose="02020603050405020304" pitchFamily="18" charset="0"/>
                        </a:rPr>
                        <a:t>-</a:t>
                      </a:r>
                      <a:r>
                        <a:rPr lang="zh-CN" altLang="en-US" sz="2800" b="0" kern="100">
                          <a:effectLst/>
                          <a:latin typeface="+mn-ea"/>
                          <a:cs typeface="Times New Roman" panose="02020603050405020304" pitchFamily="18" charset="0"/>
                        </a:rPr>
                        <a:t>（指定分辨率）</a:t>
                      </a:r>
                      <a:endParaRPr lang="zh-CN" altLang="en-US" sz="2800" b="0" kern="100">
                        <a:effectLst/>
                        <a:latin typeface="+mn-ea"/>
                        <a:cs typeface="Times New Roman" panose="02020603050405020304" pitchFamily="18" charset="0"/>
                      </a:endParaRPr>
                    </a:p>
                  </a:txBody>
                  <a:tcPr marL="68580" marR="68580" anchor="ctr"/>
                </a:tc>
              </a:tr>
              <a:tr h="1362710">
                <a:tc>
                  <a:txBody>
                    <a:bodyPr/>
                    <a:p>
                      <a:pPr marL="0" marR="0" algn="ctr">
                        <a:buNone/>
                      </a:pPr>
                      <a:r>
                        <a:rPr lang="en-US" sz="2800" b="0" kern="100">
                          <a:effectLst/>
                          <a:latin typeface="+mn-ea"/>
                        </a:rPr>
                        <a:t>-s, --species</a:t>
                      </a:r>
                      <a:endParaRPr lang="en-US" sz="2800" b="0" kern="100">
                        <a:effectLst/>
                        <a:latin typeface="+mn-ea"/>
                        <a:cs typeface="Times New Roman" panose="02020603050405020304" pitchFamily="18" charset="0"/>
                      </a:endParaRPr>
                    </a:p>
                  </a:txBody>
                  <a:tcPr marL="68580" marR="68580" anchor="ctr"/>
                </a:tc>
                <a:tc>
                  <a:txBody>
                    <a:bodyPr/>
                    <a:p>
                      <a:pPr marL="0" marR="0" algn="ctr">
                        <a:buNone/>
                      </a:pPr>
                      <a:r>
                        <a:rPr lang="zh-CN" altLang="en-US" sz="2800" b="0" kern="100" dirty="0">
                          <a:effectLst/>
                          <a:latin typeface="+mn-ea"/>
                          <a:cs typeface="Times New Roman" panose="02020603050405020304" pitchFamily="18" charset="0"/>
                          <a:sym typeface="+mn-ea"/>
                        </a:rPr>
                        <a:t>物种</a:t>
                      </a:r>
                      <a:endParaRPr lang="zh-CN" altLang="en-US" sz="2800" b="0" kern="100" dirty="0">
                        <a:effectLst/>
                        <a:latin typeface="+mn-ea"/>
                        <a:cs typeface="Times New Roman" panose="02020603050405020304" pitchFamily="18" charset="0"/>
                        <a:sym typeface="+mn-ea"/>
                      </a:endParaRPr>
                    </a:p>
                  </a:txBody>
                  <a:tcPr marL="68580" marR="68580" anchor="ctr"/>
                </a:tc>
                <a:tc>
                  <a:txBody>
                    <a:bodyPr/>
                    <a:p>
                      <a:pPr marL="0" marR="0" algn="ctr">
                        <a:buNone/>
                      </a:pPr>
                      <a:r>
                        <a:rPr lang="en-US" altLang="zh-CN" sz="2800" b="0" kern="100">
                          <a:effectLst/>
                          <a:latin typeface="+mn-ea"/>
                          <a:cs typeface="Times New Roman" panose="02020603050405020304" pitchFamily="18" charset="0"/>
                        </a:rPr>
                        <a:t>- </a:t>
                      </a:r>
                      <a:endParaRPr lang="en-US" altLang="zh-CN" sz="2800" b="0" kern="100">
                        <a:effectLst/>
                        <a:latin typeface="+mn-ea"/>
                        <a:cs typeface="Times New Roman" panose="02020603050405020304" pitchFamily="18" charset="0"/>
                      </a:endParaRPr>
                    </a:p>
                    <a:p>
                      <a:pPr marL="0" marR="0" algn="ctr">
                        <a:buNone/>
                      </a:pPr>
                      <a:r>
                        <a:rPr lang="en-US" altLang="zh-CN" sz="2800" b="0" kern="100">
                          <a:effectLst/>
                          <a:latin typeface="+mn-ea"/>
                          <a:cs typeface="Times New Roman" panose="02020603050405020304" pitchFamily="18" charset="0"/>
                        </a:rPr>
                        <a:t>(mm10,rn7,hg38,susScr11,galGal6)</a:t>
                      </a:r>
                      <a:endParaRPr lang="en-US" altLang="zh-CN" sz="2800" b="0" kern="100">
                        <a:effectLst/>
                        <a:latin typeface="+mn-ea"/>
                        <a:cs typeface="Times New Roman" panose="02020603050405020304" pitchFamily="18" charset="0"/>
                      </a:endParaRPr>
                    </a:p>
                  </a:txBody>
                  <a:tcPr marL="68580" marR="68580" anchor="ctr"/>
                </a:tc>
              </a:tr>
            </a:tbl>
          </a:graphicData>
        </a:graphic>
      </p:graphicFrame>
      <p:pic>
        <p:nvPicPr>
          <p:cNvPr id="13" name="图片 12"/>
          <p:cNvPicPr>
            <a:picLocks noChangeAspect="1"/>
          </p:cNvPicPr>
          <p:nvPr/>
        </p:nvPicPr>
        <p:blipFill>
          <a:blip r:embed="rId3"/>
          <a:stretch>
            <a:fillRect/>
          </a:stretch>
        </p:blipFill>
        <p:spPr>
          <a:xfrm>
            <a:off x="17319625" y="3647440"/>
            <a:ext cx="5821680" cy="3451860"/>
          </a:xfrm>
          <a:prstGeom prst="rect">
            <a:avLst/>
          </a:prstGeom>
        </p:spPr>
      </p:pic>
      <p:graphicFrame>
        <p:nvGraphicFramePr>
          <p:cNvPr id="8" name="对象 7">
            <a:hlinkClick r:id="" action="ppaction://ole?verb="/>
          </p:cNvPr>
          <p:cNvGraphicFramePr>
            <a:graphicFrameLocks noChangeAspect="1"/>
          </p:cNvGraphicFramePr>
          <p:nvPr/>
        </p:nvGraphicFramePr>
        <p:xfrm>
          <a:off x="19584670" y="2209165"/>
          <a:ext cx="1595120" cy="1313815"/>
        </p:xfrm>
        <a:graphic>
          <a:graphicData uri="http://schemas.openxmlformats.org/presentationml/2006/ole">
            <mc:AlternateContent xmlns:mc="http://schemas.openxmlformats.org/markup-compatibility/2006">
              <mc:Choice xmlns:v="urn:schemas-microsoft-com:vml" Requires="v">
                <p:oleObj spid="_x0000_s1025" name="" showAsIcon="1" r:id="rId4" imgW="971550" imgH="800100" progId="Package">
                  <p:embed/>
                </p:oleObj>
              </mc:Choice>
              <mc:Fallback>
                <p:oleObj name="" showAsIcon="1" r:id="rId4" imgW="971550" imgH="800100" progId="Package">
                  <p:embed/>
                  <p:pic>
                    <p:nvPicPr>
                      <p:cNvPr id="0" name="图片 1024"/>
                      <p:cNvPicPr/>
                      <p:nvPr/>
                    </p:nvPicPr>
                    <p:blipFill>
                      <a:blip r:embed="rId5"/>
                      <a:stretch>
                        <a:fillRect/>
                      </a:stretch>
                    </p:blipFill>
                    <p:spPr>
                      <a:xfrm>
                        <a:off x="19584670" y="2209165"/>
                        <a:ext cx="1595120" cy="1313815"/>
                      </a:xfrm>
                      <a:prstGeom prst="rect">
                        <a:avLst/>
                      </a:prstGeom>
                    </p:spPr>
                  </p:pic>
                </p:oleObj>
              </mc:Fallback>
            </mc:AlternateContent>
          </a:graphicData>
        </a:graphic>
      </p:graphicFrame>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TAD related</a:t>
            </a:r>
            <a:endParaRPr lang="en-US" dirty="0"/>
          </a:p>
        </p:txBody>
      </p:sp>
      <p:sp>
        <p:nvSpPr>
          <p:cNvPr id="8" name="Text Placeholder 1"/>
          <p:cNvSpPr>
            <a:spLocks noGrp="1"/>
          </p:cNvSpPr>
          <p:nvPr>
            <p:ph type="body" idx="1"/>
          </p:nvPr>
        </p:nvSpPr>
        <p:spPr>
          <a:xfrm>
            <a:off x="1144494" y="2454568"/>
            <a:ext cx="20320000" cy="10160001"/>
          </a:xfrm>
        </p:spPr>
        <p:txBody>
          <a:bodyPr/>
          <a:lstStyle/>
          <a:p>
            <a:r>
              <a:rPr lang="en-US" dirty="0"/>
              <a:t>TAD boundaries</a:t>
            </a:r>
            <a:endParaRPr lang="en-US" dirty="0"/>
          </a:p>
          <a:p>
            <a:pPr lvl="1"/>
            <a:r>
              <a:rPr lang="en-US" dirty="0"/>
              <a:t>Insulation score</a:t>
            </a:r>
            <a:endParaRPr lang="en-US" dirty="0"/>
          </a:p>
          <a:p>
            <a:pPr lvl="1"/>
            <a:r>
              <a:rPr lang="en-US" dirty="0"/>
              <a:t>Dictionary index</a:t>
            </a:r>
            <a:endParaRPr lang="en-US" dirty="0"/>
          </a:p>
          <a:p>
            <a:pPr lvl="1"/>
            <a:r>
              <a:rPr lang="en-US" dirty="0"/>
              <a:t>Conservation of TADs (Venn plot, aggregate plot)</a:t>
            </a:r>
            <a:endParaRPr lang="en-US" dirty="0"/>
          </a:p>
          <a:p>
            <a:pPr lvl="1"/>
            <a:r>
              <a:rPr lang="en-US" dirty="0"/>
              <a:t>TADcompare(R package)</a:t>
            </a:r>
            <a:endParaRPr lang="en-US" dirty="0"/>
          </a:p>
          <a:p>
            <a:pPr marL="610870" lvl="1" indent="-610870"/>
            <a:r>
              <a:rPr lang="en-US" sz="4400" dirty="0"/>
              <a:t>TAD strength: output the bed files</a:t>
            </a:r>
            <a:endParaRPr lang="en-US" sz="4400" dirty="0"/>
          </a:p>
          <a:p>
            <a:pPr marL="610870" lvl="1" indent="-610870"/>
            <a:endParaRPr lang="en-US" sz="4400" dirty="0"/>
          </a:p>
          <a:p>
            <a:pPr marL="444500" lvl="1" indent="0">
              <a:buNone/>
            </a:pPr>
            <a:endParaRPr lang="en-US" dirty="0"/>
          </a:p>
        </p:txBody>
      </p:sp>
      <p:sp>
        <p:nvSpPr>
          <p:cNvPr id="9" name="文本框 8"/>
          <p:cNvSpPr txBox="1"/>
          <p:nvPr/>
        </p:nvSpPr>
        <p:spPr>
          <a:xfrm>
            <a:off x="539936" y="10805069"/>
            <a:ext cx="11201784" cy="13753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8000" b="1" i="0" u="none" strike="noStrike" cap="none" spc="0" normalizeH="0" baseline="0" dirty="0">
                <a:ln>
                  <a:noFill/>
                </a:ln>
                <a:solidFill>
                  <a:srgbClr val="FF0000"/>
                </a:solidFill>
                <a:effectLst/>
                <a:uFillTx/>
                <a:latin typeface="+mn-lt"/>
                <a:ea typeface="+mn-ea"/>
                <a:cs typeface="+mn-cs"/>
                <a:sym typeface="Helvetica"/>
              </a:rPr>
              <a:t>Multi high resolutions!</a:t>
            </a:r>
            <a:endParaRPr kumimoji="0" lang="zh-CN" altLang="en-US" sz="8000" b="1" i="0" u="none" strike="noStrike" cap="none" spc="0" normalizeH="0" baseline="0" dirty="0">
              <a:ln>
                <a:noFill/>
              </a:ln>
              <a:solidFill>
                <a:srgbClr val="FF0000"/>
              </a:solidFill>
              <a:effectLst/>
              <a:uFillTx/>
              <a:latin typeface="+mn-lt"/>
              <a:ea typeface="+mn-ea"/>
              <a:cs typeface="+mn-cs"/>
              <a:sym typeface="Helvetica"/>
            </a:endParaRPr>
          </a:p>
        </p:txBody>
      </p:sp>
      <p:pic>
        <p:nvPicPr>
          <p:cNvPr id="11" name="图片 10"/>
          <p:cNvPicPr>
            <a:picLocks noChangeAspect="1"/>
          </p:cNvPicPr>
          <p:nvPr/>
        </p:nvPicPr>
        <p:blipFill>
          <a:blip r:embed="rId1"/>
          <a:stretch>
            <a:fillRect/>
          </a:stretch>
        </p:blipFill>
        <p:spPr>
          <a:xfrm>
            <a:off x="13941519" y="2256585"/>
            <a:ext cx="4454058" cy="3501946"/>
          </a:xfrm>
          <a:prstGeom prst="rect">
            <a:avLst/>
          </a:prstGeom>
        </p:spPr>
      </p:pic>
      <p:pic>
        <p:nvPicPr>
          <p:cNvPr id="13" name="图片 12"/>
          <p:cNvPicPr>
            <a:picLocks noChangeAspect="1"/>
          </p:cNvPicPr>
          <p:nvPr/>
        </p:nvPicPr>
        <p:blipFill>
          <a:blip r:embed="rId2"/>
          <a:stretch>
            <a:fillRect/>
          </a:stretch>
        </p:blipFill>
        <p:spPr>
          <a:xfrm>
            <a:off x="18843811" y="2445973"/>
            <a:ext cx="3897405" cy="3635639"/>
          </a:xfrm>
          <a:prstGeom prst="rect">
            <a:avLst/>
          </a:prstGeom>
        </p:spPr>
      </p:pic>
      <p:pic>
        <p:nvPicPr>
          <p:cNvPr id="15" name="图片 14"/>
          <p:cNvPicPr>
            <a:picLocks noChangeAspect="1"/>
          </p:cNvPicPr>
          <p:nvPr/>
        </p:nvPicPr>
        <p:blipFill>
          <a:blip r:embed="rId3"/>
          <a:stretch>
            <a:fillRect/>
          </a:stretch>
        </p:blipFill>
        <p:spPr>
          <a:xfrm>
            <a:off x="13996709" y="5765967"/>
            <a:ext cx="4461823" cy="3763515"/>
          </a:xfrm>
          <a:prstGeom prst="rect">
            <a:avLst/>
          </a:prstGeom>
        </p:spPr>
      </p:pic>
      <p:pic>
        <p:nvPicPr>
          <p:cNvPr id="17" name="图片 16"/>
          <p:cNvPicPr>
            <a:picLocks noChangeAspect="1"/>
          </p:cNvPicPr>
          <p:nvPr/>
        </p:nvPicPr>
        <p:blipFill>
          <a:blip r:embed="rId4"/>
          <a:stretch>
            <a:fillRect/>
          </a:stretch>
        </p:blipFill>
        <p:spPr>
          <a:xfrm>
            <a:off x="19144688" y="6244455"/>
            <a:ext cx="3295650" cy="3609975"/>
          </a:xfrm>
          <a:prstGeom prst="rect">
            <a:avLst/>
          </a:prstGeom>
        </p:spPr>
      </p:pic>
      <p:pic>
        <p:nvPicPr>
          <p:cNvPr id="19" name="图片 18"/>
          <p:cNvPicPr>
            <a:picLocks noChangeAspect="1"/>
          </p:cNvPicPr>
          <p:nvPr/>
        </p:nvPicPr>
        <p:blipFill>
          <a:blip r:embed="rId5"/>
          <a:stretch>
            <a:fillRect/>
          </a:stretch>
        </p:blipFill>
        <p:spPr>
          <a:xfrm>
            <a:off x="14442141" y="9817742"/>
            <a:ext cx="6857440" cy="2796643"/>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Experiment Overview…"/>
          <p:cNvSpPr txBox="1">
            <a:spLocks noGrp="1"/>
          </p:cNvSpPr>
          <p:nvPr>
            <p:ph type="body" idx="1"/>
          </p:nvPr>
        </p:nvSpPr>
        <p:spPr>
          <a:prstGeom prst="rect">
            <a:avLst/>
          </a:prstGeom>
        </p:spPr>
        <p:txBody>
          <a:bodyPr>
            <a:normAutofit fontScale="85000" lnSpcReduction="20000"/>
          </a:bodyPr>
          <a:lstStyle/>
          <a:p>
            <a:r>
              <a:rPr dirty="0"/>
              <a:t>Experiment Overview</a:t>
            </a:r>
            <a:r>
              <a:rPr lang="zh-CN" altLang="en-US" dirty="0"/>
              <a:t> </a:t>
            </a:r>
            <a:r>
              <a:rPr lang="en-US" altLang="zh-CN" dirty="0"/>
              <a:t>(</a:t>
            </a:r>
            <a:r>
              <a:rPr lang="en-US" altLang="zh-CN" dirty="0">
                <a:solidFill>
                  <a:schemeClr val="tx1"/>
                </a:solidFill>
                <a:highlight>
                  <a:srgbClr val="FFFF00"/>
                </a:highlight>
              </a:rPr>
              <a:t>Shi Maoxiang</a:t>
            </a:r>
            <a:r>
              <a:rPr lang="en-US" altLang="zh-CN" dirty="0"/>
              <a:t>, </a:t>
            </a:r>
            <a:r>
              <a:rPr lang="en-US" altLang="zh-CN" dirty="0">
                <a:highlight>
                  <a:srgbClr val="00FFFF"/>
                </a:highlight>
              </a:rPr>
              <a:t>Yu Tiancheng</a:t>
            </a:r>
            <a:r>
              <a:rPr lang="en-US" altLang="zh-CN" dirty="0"/>
              <a:t>)</a:t>
            </a:r>
            <a:endParaRPr dirty="0"/>
          </a:p>
          <a:p>
            <a:r>
              <a:rPr dirty="0"/>
              <a:t>Pre-process Pipeline</a:t>
            </a:r>
            <a:r>
              <a:rPr lang="en-US" dirty="0"/>
              <a:t>/plus majsat</a:t>
            </a:r>
            <a:r>
              <a:rPr lang="zh-CN" altLang="en-US" dirty="0"/>
              <a:t> </a:t>
            </a:r>
            <a:r>
              <a:rPr lang="en-US" altLang="zh-CN" dirty="0"/>
              <a:t>(</a:t>
            </a:r>
            <a:r>
              <a:rPr lang="en-US" altLang="zh-CN" dirty="0">
                <a:highlight>
                  <a:srgbClr val="00FFFF"/>
                </a:highlight>
              </a:rPr>
              <a:t>Yu Tiancheng</a:t>
            </a:r>
            <a:r>
              <a:rPr lang="en-US" altLang="zh-CN" dirty="0"/>
              <a:t>, </a:t>
            </a:r>
            <a:r>
              <a:rPr lang="en-US" altLang="zh-CN" dirty="0">
                <a:highlight>
                  <a:srgbClr val="00FF00"/>
                </a:highlight>
              </a:rPr>
              <a:t>Shi Wei</a:t>
            </a:r>
            <a:r>
              <a:rPr lang="en-US" altLang="zh-CN" dirty="0"/>
              <a:t>)</a:t>
            </a:r>
            <a:endParaRPr lang="en-US" altLang="zh-CN" dirty="0"/>
          </a:p>
          <a:p>
            <a:pPr lvl="1">
              <a:spcBef>
                <a:spcPts val="1200"/>
              </a:spcBef>
            </a:pPr>
            <a:r>
              <a:rPr lang="en-US" altLang="zh-CN" sz="4400" dirty="0"/>
              <a:t>Quality</a:t>
            </a:r>
            <a:r>
              <a:rPr lang="zh-CN" altLang="en-US" sz="4400" dirty="0"/>
              <a:t> </a:t>
            </a:r>
            <a:r>
              <a:rPr lang="en-US" altLang="zh-CN" sz="4400" dirty="0"/>
              <a:t>control, stats summary,  resolution evaluation (</a:t>
            </a:r>
            <a:r>
              <a:rPr lang="en-US" altLang="zh-CN" sz="4400" dirty="0">
                <a:highlight>
                  <a:srgbClr val="00FFFF"/>
                </a:highlight>
              </a:rPr>
              <a:t>Yu Tiancheng</a:t>
            </a:r>
            <a:r>
              <a:rPr lang="en-US" altLang="zh-CN" sz="4400" dirty="0"/>
              <a:t>, </a:t>
            </a:r>
            <a:r>
              <a:rPr lang="en-US" altLang="zh-CN" sz="4400" dirty="0">
                <a:highlight>
                  <a:srgbClr val="00FF00"/>
                </a:highlight>
              </a:rPr>
              <a:t>Shi Wei</a:t>
            </a:r>
            <a:r>
              <a:rPr lang="en-US" altLang="zh-CN" sz="4400" dirty="0"/>
              <a:t>)</a:t>
            </a:r>
            <a:endParaRPr lang="en-US" altLang="zh-CN" sz="4400" dirty="0"/>
          </a:p>
          <a:p>
            <a:pPr lvl="1">
              <a:spcBef>
                <a:spcPts val="1200"/>
              </a:spcBef>
            </a:pPr>
            <a:r>
              <a:rPr lang="en-US" altLang="zh-CN" sz="4400" dirty="0"/>
              <a:t>Sample correlation, PCA (</a:t>
            </a:r>
            <a:r>
              <a:rPr lang="en-US" altLang="zh-CN" sz="4400" dirty="0">
                <a:highlight>
                  <a:srgbClr val="C0C0C0"/>
                </a:highlight>
              </a:rPr>
              <a:t>Kong Tianci</a:t>
            </a:r>
            <a:r>
              <a:rPr lang="en-US" altLang="zh-CN" sz="4400" dirty="0"/>
              <a:t>, </a:t>
            </a:r>
            <a:r>
              <a:rPr lang="en-US" altLang="zh-CN" sz="4400" dirty="0">
                <a:highlight>
                  <a:srgbClr val="008080"/>
                </a:highlight>
              </a:rPr>
              <a:t>Yang Jingyu</a:t>
            </a:r>
            <a:r>
              <a:rPr lang="en-US" altLang="zh-CN" sz="4400" dirty="0"/>
              <a:t>)</a:t>
            </a:r>
            <a:endParaRPr lang="en-US" altLang="zh-CN" sz="4400" dirty="0"/>
          </a:p>
          <a:p>
            <a:pPr lvl="1">
              <a:spcBef>
                <a:spcPts val="1200"/>
              </a:spcBef>
            </a:pPr>
            <a:r>
              <a:rPr lang="en-US" altLang="zh-CN" sz="4400" dirty="0"/>
              <a:t>Matrix balancing, Format transformation(</a:t>
            </a:r>
            <a:r>
              <a:rPr lang="en-US" altLang="zh-CN" sz="4400" dirty="0">
                <a:highlight>
                  <a:srgbClr val="FF0000"/>
                </a:highlight>
              </a:rPr>
              <a:t>Yao Yuxiang</a:t>
            </a:r>
            <a:r>
              <a:rPr lang="en-US" altLang="zh-CN" sz="4400" dirty="0"/>
              <a:t>,  </a:t>
            </a:r>
            <a:r>
              <a:rPr lang="en-US" altLang="zh-CN" sz="4400" dirty="0">
                <a:highlight>
                  <a:srgbClr val="808000"/>
                </a:highlight>
              </a:rPr>
              <a:t>Lin Zejie</a:t>
            </a:r>
            <a:r>
              <a:rPr lang="en-US" altLang="zh-CN" sz="4400" dirty="0"/>
              <a:t>)</a:t>
            </a:r>
            <a:r>
              <a:rPr lang="en-US" dirty="0"/>
              <a:t>     </a:t>
            </a:r>
            <a:endParaRPr dirty="0"/>
          </a:p>
          <a:p>
            <a:r>
              <a:rPr dirty="0"/>
              <a:t>Downstream Analysis</a:t>
            </a:r>
            <a:endParaRPr lang="en-US" dirty="0"/>
          </a:p>
          <a:p>
            <a:pPr lvl="1">
              <a:spcBef>
                <a:spcPts val="1200"/>
              </a:spcBef>
            </a:pPr>
            <a:r>
              <a:rPr lang="en-US" altLang="zh-CN" sz="3900" dirty="0"/>
              <a:t>TAD boundaries/TAD strength:</a:t>
            </a:r>
            <a:r>
              <a:rPr lang="zh-CN" altLang="en-US" sz="3900" dirty="0"/>
              <a:t> </a:t>
            </a:r>
            <a:r>
              <a:rPr lang="en-US" altLang="zh-CN" sz="3900" dirty="0"/>
              <a:t>aggregate plot</a:t>
            </a:r>
            <a:r>
              <a:rPr lang="zh-CN" altLang="en-US" sz="3900" dirty="0"/>
              <a:t>，</a:t>
            </a:r>
            <a:r>
              <a:rPr lang="en-US" altLang="zh-CN" sz="3900" dirty="0"/>
              <a:t>boundary-DI/IS, boundaries overlap</a:t>
            </a:r>
            <a:r>
              <a:rPr lang="zh-CN" altLang="en-US" sz="3900" dirty="0"/>
              <a:t>，</a:t>
            </a:r>
            <a:r>
              <a:rPr lang="en-US" altLang="zh-CN" sz="3900"/>
              <a:t>Consolidation score</a:t>
            </a:r>
            <a:r>
              <a:rPr lang="en-US" altLang="zh-CN" sz="3900" dirty="0"/>
              <a:t>,</a:t>
            </a:r>
            <a:r>
              <a:rPr lang="zh-CN" altLang="en-US" sz="3900" dirty="0"/>
              <a:t> </a:t>
            </a:r>
            <a:r>
              <a:rPr lang="en-US" altLang="zh-CN" sz="3900" dirty="0"/>
              <a:t>TADcompare </a:t>
            </a:r>
            <a:r>
              <a:rPr lang="en-US" altLang="zh-CN" sz="4000" dirty="0"/>
              <a:t>(</a:t>
            </a:r>
            <a:r>
              <a:rPr lang="en-US" altLang="zh-CN" sz="4000" dirty="0">
                <a:highlight>
                  <a:srgbClr val="FFFF00"/>
                </a:highlight>
              </a:rPr>
              <a:t>Shi Maoxiang</a:t>
            </a:r>
            <a:r>
              <a:rPr lang="en-US" altLang="zh-CN" sz="4000" dirty="0"/>
              <a:t>, </a:t>
            </a:r>
            <a:r>
              <a:rPr lang="en-US" altLang="zh-CN" sz="4000" dirty="0">
                <a:highlight>
                  <a:srgbClr val="C0C0C0"/>
                </a:highlight>
              </a:rPr>
              <a:t>Kong Tianci</a:t>
            </a:r>
            <a:r>
              <a:rPr lang="en-US" altLang="zh-CN" sz="4000" dirty="0"/>
              <a:t>)</a:t>
            </a:r>
            <a:endParaRPr lang="en-US" altLang="zh-CN" sz="3900" dirty="0"/>
          </a:p>
          <a:p>
            <a:pPr lvl="1">
              <a:spcBef>
                <a:spcPts val="1200"/>
              </a:spcBef>
            </a:pPr>
            <a:r>
              <a:rPr lang="en-US" altLang="zh-CN" sz="3900" dirty="0"/>
              <a:t>Compartment</a:t>
            </a:r>
            <a:r>
              <a:rPr lang="zh-CN" altLang="en-US" sz="3900" dirty="0"/>
              <a:t>：</a:t>
            </a:r>
            <a:r>
              <a:rPr lang="en-US" altLang="zh-CN" sz="3900" dirty="0"/>
              <a:t>Saddle</a:t>
            </a:r>
            <a:r>
              <a:rPr lang="zh-CN" altLang="en-US" sz="3900" dirty="0"/>
              <a:t>，</a:t>
            </a:r>
            <a:r>
              <a:rPr lang="en-US" altLang="zh-CN" sz="3900" dirty="0"/>
              <a:t>bw</a:t>
            </a:r>
            <a:r>
              <a:rPr lang="zh-CN" altLang="en-US" sz="3900" dirty="0"/>
              <a:t>， </a:t>
            </a:r>
            <a:r>
              <a:rPr lang="en-US" altLang="zh-CN" sz="3900" dirty="0"/>
              <a:t>bed</a:t>
            </a:r>
            <a:r>
              <a:rPr lang="zh-CN" altLang="en-US" sz="3900" dirty="0"/>
              <a:t>， </a:t>
            </a:r>
            <a:r>
              <a:rPr lang="en-US" altLang="zh-CN" sz="3900" dirty="0"/>
              <a:t>transition(</a:t>
            </a:r>
            <a:r>
              <a:rPr lang="en-US" altLang="zh-CN" sz="3600" dirty="0">
                <a:highlight>
                  <a:srgbClr val="00FF00"/>
                </a:highlight>
              </a:rPr>
              <a:t>Shi Wei</a:t>
            </a:r>
            <a:r>
              <a:rPr lang="en-US" altLang="zh-CN" sz="3600" dirty="0"/>
              <a:t>,</a:t>
            </a:r>
            <a:r>
              <a:rPr lang="en-US" altLang="zh-CN" sz="3900" dirty="0"/>
              <a:t> </a:t>
            </a:r>
            <a:r>
              <a:rPr lang="en-US" altLang="zh-CN" sz="3900" dirty="0">
                <a:highlight>
                  <a:srgbClr val="800000"/>
                </a:highlight>
              </a:rPr>
              <a:t>Zhang Zheting</a:t>
            </a:r>
            <a:r>
              <a:rPr lang="en-US" altLang="zh-CN" sz="3900" dirty="0"/>
              <a:t>)</a:t>
            </a:r>
            <a:endParaRPr lang="en-US" altLang="zh-CN" sz="3900" dirty="0"/>
          </a:p>
          <a:p>
            <a:pPr lvl="1">
              <a:spcBef>
                <a:spcPts val="1200"/>
              </a:spcBef>
            </a:pPr>
            <a:r>
              <a:rPr lang="en-US" altLang="zh-CN" sz="3900" dirty="0"/>
              <a:t>Loop</a:t>
            </a:r>
            <a:r>
              <a:rPr lang="zh-CN" altLang="en-US" sz="3900" dirty="0"/>
              <a:t>： </a:t>
            </a:r>
            <a:r>
              <a:rPr lang="en-US" altLang="zh-CN" sz="3900" dirty="0"/>
              <a:t>aggregate, bedpe, arc(</a:t>
            </a:r>
            <a:r>
              <a:rPr lang="en-US" altLang="zh-CN" sz="4000" dirty="0">
                <a:highlight>
                  <a:srgbClr val="808000"/>
                </a:highlight>
              </a:rPr>
              <a:t>Lin Zejie</a:t>
            </a:r>
            <a:r>
              <a:rPr lang="en-US" altLang="zh-CN" sz="4000" dirty="0"/>
              <a:t>,</a:t>
            </a:r>
            <a:r>
              <a:rPr lang="en-US" altLang="zh-CN" sz="3900" dirty="0"/>
              <a:t> </a:t>
            </a:r>
            <a:r>
              <a:rPr lang="en-US" altLang="zh-CN" sz="3900" dirty="0">
                <a:highlight>
                  <a:srgbClr val="800000"/>
                </a:highlight>
              </a:rPr>
              <a:t>Zhang Zheting</a:t>
            </a:r>
            <a:r>
              <a:rPr lang="en-US" altLang="zh-CN" sz="3900" dirty="0"/>
              <a:t>)</a:t>
            </a:r>
            <a:endParaRPr lang="en-US" altLang="zh-CN" sz="3900" dirty="0"/>
          </a:p>
          <a:p>
            <a:pPr lvl="1">
              <a:spcBef>
                <a:spcPts val="1200"/>
              </a:spcBef>
            </a:pPr>
            <a:r>
              <a:rPr lang="en-US" altLang="zh-CN" sz="3900" dirty="0"/>
              <a:t>3D reconstruction: HiC-kit, FLAMINGO(</a:t>
            </a:r>
            <a:r>
              <a:rPr lang="en-US" altLang="zh-CN" sz="3900" dirty="0">
                <a:highlight>
                  <a:srgbClr val="800000"/>
                </a:highlight>
              </a:rPr>
              <a:t>Zhang Zheting</a:t>
            </a:r>
            <a:r>
              <a:rPr lang="en-US" altLang="zh-CN" sz="3900" dirty="0"/>
              <a:t>, </a:t>
            </a:r>
            <a:r>
              <a:rPr lang="en-US" altLang="zh-CN" sz="3600" dirty="0">
                <a:highlight>
                  <a:srgbClr val="800080"/>
                </a:highlight>
              </a:rPr>
              <a:t>Wu Yuhao</a:t>
            </a:r>
            <a:r>
              <a:rPr lang="en-US" altLang="zh-CN" sz="3900" dirty="0"/>
              <a:t>)</a:t>
            </a:r>
            <a:endParaRPr lang="en-US" altLang="zh-CN" sz="3900" dirty="0"/>
          </a:p>
          <a:p>
            <a:pPr lvl="1">
              <a:spcBef>
                <a:spcPts val="1200"/>
              </a:spcBef>
            </a:pPr>
            <a:r>
              <a:rPr lang="en-US" altLang="zh-CN" sz="3900" dirty="0"/>
              <a:t>PSS: line, heatmap(</a:t>
            </a:r>
            <a:r>
              <a:rPr lang="en-US" altLang="zh-CN" sz="4000" dirty="0">
                <a:highlight>
                  <a:srgbClr val="FF0000"/>
                </a:highlight>
              </a:rPr>
              <a:t>Yao Yuxiang</a:t>
            </a:r>
            <a:r>
              <a:rPr lang="en-US" altLang="zh-CN" sz="4000" dirty="0"/>
              <a:t>, </a:t>
            </a:r>
            <a:r>
              <a:rPr lang="en-US" altLang="zh-CN" sz="4000" dirty="0">
                <a:highlight>
                  <a:srgbClr val="008080"/>
                </a:highlight>
              </a:rPr>
              <a:t>Yang Jingyu</a:t>
            </a:r>
            <a:r>
              <a:rPr lang="en-US" altLang="zh-CN" sz="3900" dirty="0"/>
              <a:t>)</a:t>
            </a:r>
            <a:endParaRPr lang="en-US" altLang="zh-CN" sz="3900" dirty="0"/>
          </a:p>
          <a:p>
            <a:pPr lvl="1">
              <a:spcBef>
                <a:spcPts val="1200"/>
              </a:spcBef>
            </a:pPr>
            <a:r>
              <a:rPr lang="en-US" altLang="zh-CN" sz="3900" dirty="0"/>
              <a:t>Contact compare</a:t>
            </a:r>
            <a:r>
              <a:rPr lang="zh-CN" altLang="en-US" sz="3900" dirty="0"/>
              <a:t>： </a:t>
            </a:r>
            <a:r>
              <a:rPr lang="en-US" altLang="zh-CN" sz="3900" dirty="0"/>
              <a:t>heatmap</a:t>
            </a:r>
            <a:r>
              <a:rPr lang="zh-CN" altLang="en-US" sz="3900" dirty="0"/>
              <a:t>， </a:t>
            </a:r>
            <a:r>
              <a:rPr lang="en-US" altLang="zh-CN" sz="3900" dirty="0"/>
              <a:t>HiCcompare, bedpe, arc </a:t>
            </a:r>
            <a:r>
              <a:rPr lang="en-US" altLang="zh-CN" sz="4000" dirty="0"/>
              <a:t>(</a:t>
            </a:r>
            <a:r>
              <a:rPr lang="en-US" altLang="zh-CN" sz="4000" dirty="0">
                <a:highlight>
                  <a:srgbClr val="800080"/>
                </a:highlight>
              </a:rPr>
              <a:t>Wu Yuhao</a:t>
            </a:r>
            <a:r>
              <a:rPr lang="en-US" altLang="zh-CN" sz="4000" dirty="0"/>
              <a:t>, </a:t>
            </a:r>
            <a:r>
              <a:rPr lang="en-US" altLang="zh-CN" sz="4000" dirty="0">
                <a:highlight>
                  <a:srgbClr val="C0C0C0"/>
                </a:highlight>
              </a:rPr>
              <a:t>Kong Tianci</a:t>
            </a:r>
            <a:r>
              <a:rPr lang="en-US" altLang="zh-CN" sz="4000" dirty="0"/>
              <a:t>)</a:t>
            </a:r>
            <a:endParaRPr lang="en-US" altLang="zh-CN" sz="4000" dirty="0"/>
          </a:p>
          <a:p>
            <a:pPr lvl="1">
              <a:spcBef>
                <a:spcPts val="1200"/>
              </a:spcBef>
            </a:pPr>
            <a:endParaRPr lang="en-US" altLang="zh-CN" sz="3900" dirty="0"/>
          </a:p>
          <a:p>
            <a:r>
              <a:rPr dirty="0"/>
              <a:t>Tricks</a:t>
            </a:r>
            <a:endParaRPr lang="en-US" altLang="zh-CN" dirty="0"/>
          </a:p>
          <a:p>
            <a:r>
              <a:rPr dirty="0"/>
              <a:t>Extension &amp; Limitation</a:t>
            </a:r>
            <a:endParaRPr dirty="0"/>
          </a:p>
        </p:txBody>
      </p:sp>
      <p:sp>
        <p:nvSpPr>
          <p:cNvPr id="104" name="Outline"/>
          <p:cNvSpPr txBox="1">
            <a:spLocks noGrp="1"/>
          </p:cNvSpPr>
          <p:nvPr>
            <p:ph type="title"/>
          </p:nvPr>
        </p:nvSpPr>
        <p:spPr>
          <a:prstGeom prst="rect">
            <a:avLst/>
          </a:prstGeom>
        </p:spPr>
        <p:txBody>
          <a:bodyPr/>
          <a:lstStyle/>
          <a:p>
            <a:r>
              <a:t>Outline</a:t>
            </a:r>
          </a:p>
        </p:txBody>
      </p:sp>
      <p:sp>
        <p:nvSpPr>
          <p:cNvPr id="105"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fld>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TAD related</a:t>
            </a:r>
            <a:endParaRPr lang="en-US" dirty="0"/>
          </a:p>
        </p:txBody>
      </p:sp>
      <p:sp>
        <p:nvSpPr>
          <p:cNvPr id="8" name="Text Placeholder 1"/>
          <p:cNvSpPr>
            <a:spLocks noGrp="1"/>
          </p:cNvSpPr>
          <p:nvPr>
            <p:ph type="body" idx="1"/>
          </p:nvPr>
        </p:nvSpPr>
        <p:spPr>
          <a:xfrm>
            <a:off x="1144270" y="1981835"/>
            <a:ext cx="7926705" cy="1450975"/>
          </a:xfrm>
        </p:spPr>
        <p:txBody>
          <a:bodyPr/>
          <a:lstStyle/>
          <a:p>
            <a:r>
              <a:rPr lang="en-US" dirty="0"/>
              <a:t>TAD</a:t>
            </a:r>
            <a:endParaRPr lang="en-US" dirty="0"/>
          </a:p>
        </p:txBody>
      </p:sp>
      <p:sp>
        <p:nvSpPr>
          <p:cNvPr id="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Zejie Lin</a:t>
            </a:r>
            <a:endParaRPr lang="en-US" dirty="0"/>
          </a:p>
        </p:txBody>
      </p:sp>
      <p:sp>
        <p:nvSpPr>
          <p:cNvPr id="4" name="文本框 3"/>
          <p:cNvSpPr txBox="1"/>
          <p:nvPr/>
        </p:nvSpPr>
        <p:spPr>
          <a:xfrm>
            <a:off x="268605" y="11843385"/>
            <a:ext cx="12227560" cy="120650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Matharu N, Ahituv N. Minor Loops in Major Folds: Enhancer-Promoter Looping, Chromatin Restructuring, and Their Association with Transcriptional Regulation and Disease. PLoS Genet. 2015 Dec 3;11(12)</a:t>
            </a:r>
            <a:endParaRPr lang="en-US" altLang="zh-CN" dirty="0"/>
          </a:p>
          <a:p>
            <a:endParaRPr lang="en-US" altLang="zh-CN" dirty="0"/>
          </a:p>
        </p:txBody>
      </p:sp>
      <p:pic>
        <p:nvPicPr>
          <p:cNvPr id="6" name="图片 5"/>
          <p:cNvPicPr/>
          <p:nvPr/>
        </p:nvPicPr>
        <p:blipFill>
          <a:blip r:embed="rId1"/>
          <a:stretch>
            <a:fillRect/>
          </a:stretch>
        </p:blipFill>
        <p:spPr>
          <a:xfrm>
            <a:off x="10781030" y="1981835"/>
            <a:ext cx="6764655" cy="6900545"/>
          </a:xfrm>
          <a:prstGeom prst="rect">
            <a:avLst/>
          </a:prstGeom>
        </p:spPr>
      </p:pic>
      <p:sp>
        <p:nvSpPr>
          <p:cNvPr id="7" name="文本框 6"/>
          <p:cNvSpPr txBox="1"/>
          <p:nvPr/>
        </p:nvSpPr>
        <p:spPr>
          <a:xfrm>
            <a:off x="1144270" y="3442335"/>
            <a:ext cx="9974580" cy="65303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610870" marR="0" indent="-610870" algn="l" defTabSz="821690" rtl="0" fontAlgn="auto" latinLnBrk="0" hangingPunct="1">
              <a:lnSpc>
                <a:spcPct val="100000"/>
              </a:lnSpc>
              <a:spcBef>
                <a:spcPts val="3000"/>
              </a:spcBef>
              <a:spcAft>
                <a:spcPts val="0"/>
              </a:spcAft>
              <a:buClrTx/>
              <a:buSzPct val="145000"/>
              <a:buFontTx/>
              <a:buChar char="-"/>
            </a:pPr>
            <a:r>
              <a:rPr kumimoji="0" lang="en-US"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TADs (Topologically Associating Domains) are genomic regions that interact frequently within chromatin compartments. </a:t>
            </a:r>
            <a:endParaRPr kumimoji="0" lang="en-US"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a:p>
            <a:pPr marL="610870" marR="0" indent="-610870" algn="l" defTabSz="821690" rtl="0" fontAlgn="auto" latinLnBrk="0" hangingPunct="1">
              <a:lnSpc>
                <a:spcPct val="100000"/>
              </a:lnSpc>
              <a:spcBef>
                <a:spcPts val="3000"/>
              </a:spcBef>
              <a:spcAft>
                <a:spcPts val="0"/>
              </a:spcAft>
              <a:buClrTx/>
              <a:buSzPct val="145000"/>
              <a:buFontTx/>
              <a:buChar char="-"/>
            </a:pPr>
            <a:r>
              <a:rPr kumimoji="0" lang="en-US"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Generally conserved across different cells and mammalian species, and are highly enriched for CTCF and cohesin proteins.</a:t>
            </a:r>
            <a:endParaRPr kumimoji="0" lang="en-US"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a:p>
            <a:pPr marL="610870" marR="0" indent="-610870" algn="l" defTabSz="821690" rtl="0" fontAlgn="auto" latinLnBrk="0" hangingPunct="1">
              <a:lnSpc>
                <a:spcPct val="100000"/>
              </a:lnSpc>
              <a:spcBef>
                <a:spcPts val="3000"/>
              </a:spcBef>
              <a:spcAft>
                <a:spcPts val="0"/>
              </a:spcAft>
              <a:buClrTx/>
              <a:buSzPct val="145000"/>
              <a:buFontTx/>
              <a:buChar char="-"/>
            </a:pPr>
            <a:r>
              <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Typically range from 400 to 800 kb in size and represent stable replication units</a:t>
            </a:r>
            <a:endPar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p:txBody>
      </p:sp>
      <p:pic>
        <p:nvPicPr>
          <p:cNvPr id="9" name="图片 8"/>
          <p:cNvPicPr/>
          <p:nvPr/>
        </p:nvPicPr>
        <p:blipFill>
          <a:blip r:embed="rId2"/>
          <a:stretch>
            <a:fillRect/>
          </a:stretch>
        </p:blipFill>
        <p:spPr>
          <a:xfrm>
            <a:off x="17964468" y="5431790"/>
            <a:ext cx="6143625" cy="5219700"/>
          </a:xfrm>
          <a:prstGeom prst="rect">
            <a:avLst/>
          </a:prstGeom>
        </p:spPr>
      </p:pic>
      <p:sp>
        <p:nvSpPr>
          <p:cNvPr id="10" name="矩形 9"/>
          <p:cNvSpPr/>
          <p:nvPr/>
        </p:nvSpPr>
        <p:spPr>
          <a:xfrm>
            <a:off x="22656800" y="10121265"/>
            <a:ext cx="1517015" cy="758190"/>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TAD related</a:t>
            </a:r>
            <a:endParaRPr lang="en-US" dirty="0"/>
          </a:p>
        </p:txBody>
      </p:sp>
      <p:sp>
        <p:nvSpPr>
          <p:cNvPr id="8" name="Text Placeholder 1"/>
          <p:cNvSpPr>
            <a:spLocks noGrp="1"/>
          </p:cNvSpPr>
          <p:nvPr>
            <p:ph type="body" idx="1"/>
          </p:nvPr>
        </p:nvSpPr>
        <p:spPr>
          <a:xfrm>
            <a:off x="1144270" y="2454275"/>
            <a:ext cx="7926705" cy="1450975"/>
          </a:xfrm>
        </p:spPr>
        <p:txBody>
          <a:bodyPr/>
          <a:lstStyle/>
          <a:p>
            <a:r>
              <a:rPr lang="en-US" dirty="0"/>
              <a:t>TAD methods</a:t>
            </a:r>
            <a:endParaRPr lang="en-US"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99910" y="1788160"/>
            <a:ext cx="15952470" cy="10478770"/>
          </a:xfrm>
          <a:prstGeom prst="rect">
            <a:avLst/>
          </a:prstGeom>
        </p:spPr>
      </p:pic>
      <p:sp>
        <p:nvSpPr>
          <p:cNvPr id="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Maoxiang Shi</a:t>
            </a:r>
            <a:endParaRPr lang="en-US" dirty="0"/>
          </a:p>
        </p:txBody>
      </p:sp>
      <p:sp>
        <p:nvSpPr>
          <p:cNvPr id="4" name="文本框 3"/>
          <p:cNvSpPr txBox="1"/>
          <p:nvPr/>
        </p:nvSpPr>
        <p:spPr>
          <a:xfrm>
            <a:off x="268605" y="12372340"/>
            <a:ext cx="11056620" cy="68389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 Comparison of Topologically Associating Domain Callers Based on Hi-C Data</a:t>
            </a:r>
            <a:endParaRPr lang="en-US" dirty="0"/>
          </a:p>
          <a:p>
            <a:r>
              <a:rPr lang="en-US" dirty="0"/>
              <a:t>https://doi.org/10.1109/tcbb.2022.3147805</a:t>
            </a:r>
            <a:endParaRPr lang="en-US"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TAD related</a:t>
            </a:r>
            <a:endParaRPr lang="en-US" dirty="0"/>
          </a:p>
        </p:txBody>
      </p:sp>
      <p:sp>
        <p:nvSpPr>
          <p:cNvPr id="8" name="Text Placeholder 1"/>
          <p:cNvSpPr>
            <a:spLocks noGrp="1"/>
          </p:cNvSpPr>
          <p:nvPr>
            <p:ph type="body" idx="1"/>
          </p:nvPr>
        </p:nvSpPr>
        <p:spPr>
          <a:xfrm>
            <a:off x="1144270" y="2454275"/>
            <a:ext cx="14255750" cy="1210945"/>
          </a:xfrm>
        </p:spPr>
        <p:txBody>
          <a:bodyPr>
            <a:normAutofit lnSpcReduction="10000"/>
          </a:bodyPr>
          <a:lstStyle/>
          <a:p>
            <a:r>
              <a:rPr lang="en-US" altLang="zh-CN" dirty="0"/>
              <a:t>Identification of TADs: insulation score (IS)</a:t>
            </a:r>
            <a:endParaRPr lang="en-US" altLang="zh-CN" dirty="0"/>
          </a:p>
        </p:txBody>
      </p:sp>
      <p:sp>
        <p:nvSpPr>
          <p:cNvPr id="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Maoxiang Shi</a:t>
            </a:r>
            <a:endParaRPr lang="en-US" dirty="0"/>
          </a:p>
        </p:txBody>
      </p:sp>
      <p:grpSp>
        <p:nvGrpSpPr>
          <p:cNvPr id="6" name="Group 1"/>
          <p:cNvGrpSpPr/>
          <p:nvPr/>
        </p:nvGrpSpPr>
        <p:grpSpPr>
          <a:xfrm>
            <a:off x="6782435" y="4229735"/>
            <a:ext cx="3381375" cy="3325495"/>
            <a:chOff x="1233394" y="1992211"/>
            <a:chExt cx="3707881" cy="3733993"/>
          </a:xfrm>
        </p:grpSpPr>
        <p:pic>
          <p:nvPicPr>
            <p:cNvPr id="7" name="Picture 6"/>
            <p:cNvPicPr>
              <a:picLocks noChangeAspect="1"/>
            </p:cNvPicPr>
            <p:nvPr/>
          </p:nvPicPr>
          <p:blipFill>
            <a:blip r:embed="rId1"/>
            <a:stretch>
              <a:fillRect/>
            </a:stretch>
          </p:blipFill>
          <p:spPr>
            <a:xfrm>
              <a:off x="1233394" y="1992211"/>
              <a:ext cx="3707881" cy="3733993"/>
            </a:xfrm>
            <a:prstGeom prst="rect">
              <a:avLst/>
            </a:prstGeom>
            <a:ln w="38100">
              <a:solidFill>
                <a:schemeClr val="dk1"/>
              </a:solidFill>
            </a:ln>
          </p:spPr>
        </p:pic>
        <p:cxnSp>
          <p:nvCxnSpPr>
            <p:cNvPr id="9" name="Straight Connector 7"/>
            <p:cNvCxnSpPr/>
            <p:nvPr/>
          </p:nvCxnSpPr>
          <p:spPr>
            <a:xfrm>
              <a:off x="1233394" y="1992211"/>
              <a:ext cx="3707881" cy="37078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8"/>
            <p:cNvCxnSpPr/>
            <p:nvPr/>
          </p:nvCxnSpPr>
          <p:spPr>
            <a:xfrm>
              <a:off x="1406808" y="2158600"/>
              <a:ext cx="1067765"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9"/>
            <p:cNvCxnSpPr/>
            <p:nvPr/>
          </p:nvCxnSpPr>
          <p:spPr>
            <a:xfrm>
              <a:off x="2428114" y="3197968"/>
              <a:ext cx="1003757"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0"/>
            <p:cNvCxnSpPr/>
            <p:nvPr/>
          </p:nvCxnSpPr>
          <p:spPr>
            <a:xfrm>
              <a:off x="3423920" y="4178100"/>
              <a:ext cx="1292126"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1"/>
            <p:cNvCxnSpPr/>
            <p:nvPr/>
          </p:nvCxnSpPr>
          <p:spPr>
            <a:xfrm flipV="1">
              <a:off x="2458671" y="2158600"/>
              <a:ext cx="0" cy="1013257"/>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2"/>
            <p:cNvCxnSpPr/>
            <p:nvPr/>
          </p:nvCxnSpPr>
          <p:spPr>
            <a:xfrm flipV="1">
              <a:off x="3431871" y="3197968"/>
              <a:ext cx="0" cy="980133"/>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3"/>
            <p:cNvCxnSpPr/>
            <p:nvPr/>
          </p:nvCxnSpPr>
          <p:spPr>
            <a:xfrm flipV="1">
              <a:off x="4773826" y="4178100"/>
              <a:ext cx="0" cy="1316864"/>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4"/>
            <p:cNvCxnSpPr/>
            <p:nvPr/>
          </p:nvCxnSpPr>
          <p:spPr>
            <a:xfrm>
              <a:off x="1441182" y="5112404"/>
              <a:ext cx="1297475"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5"/>
            <p:cNvSpPr txBox="1"/>
            <p:nvPr/>
          </p:nvSpPr>
          <p:spPr>
            <a:xfrm>
              <a:off x="1926500" y="5115178"/>
              <a:ext cx="620683" cy="4135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uFillTx/>
                </a:rPr>
                <a:t>1Mb</a:t>
              </a:r>
              <a:endParaRPr lang="en-US">
                <a:uFillTx/>
              </a:endParaRPr>
            </a:p>
          </p:txBody>
        </p:sp>
      </p:grpSp>
      <p:pic>
        <p:nvPicPr>
          <p:cNvPr id="18" name="Content Placeholder 3"/>
          <p:cNvPicPr>
            <a:picLocks noChangeAspect="1"/>
          </p:cNvPicPr>
          <p:nvPr/>
        </p:nvPicPr>
        <p:blipFill>
          <a:blip r:embed="rId2"/>
          <a:stretch>
            <a:fillRect/>
          </a:stretch>
        </p:blipFill>
        <p:spPr>
          <a:xfrm>
            <a:off x="11867515" y="3472180"/>
            <a:ext cx="5327650" cy="5166995"/>
          </a:xfrm>
          <a:prstGeom prst="rect">
            <a:avLst/>
          </a:prstGeom>
        </p:spPr>
      </p:pic>
      <p:pic>
        <p:nvPicPr>
          <p:cNvPr id="19" name="Picture 2"/>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18635" y="8338820"/>
            <a:ext cx="15118715" cy="3211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TAD related</a:t>
            </a:r>
            <a:endParaRPr lang="en-US" dirty="0"/>
          </a:p>
        </p:txBody>
      </p:sp>
      <p:sp>
        <p:nvSpPr>
          <p:cNvPr id="8" name="Text Placeholder 1"/>
          <p:cNvSpPr>
            <a:spLocks noGrp="1"/>
          </p:cNvSpPr>
          <p:nvPr>
            <p:ph type="body" idx="1"/>
          </p:nvPr>
        </p:nvSpPr>
        <p:spPr>
          <a:xfrm>
            <a:off x="1144270" y="2454275"/>
            <a:ext cx="14255750" cy="1210945"/>
          </a:xfrm>
        </p:spPr>
        <p:txBody>
          <a:bodyPr>
            <a:normAutofit lnSpcReduction="10000"/>
          </a:bodyPr>
          <a:lstStyle/>
          <a:p>
            <a:r>
              <a:rPr lang="en-US" altLang="zh-CN" dirty="0"/>
              <a:t>Insulation score</a:t>
            </a:r>
            <a:endParaRPr lang="en-US" altLang="zh-CN" dirty="0"/>
          </a:p>
        </p:txBody>
      </p:sp>
      <p:sp>
        <p:nvSpPr>
          <p:cNvPr id="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Maoxiang Shi</a:t>
            </a:r>
            <a:endParaRPr lang="en-US" dirty="0"/>
          </a:p>
        </p:txBody>
      </p:sp>
      <p:pic>
        <p:nvPicPr>
          <p:cNvPr id="2" name="Picture 16"/>
          <p:cNvPicPr>
            <a:picLocks noChangeAspect="1"/>
          </p:cNvPicPr>
          <p:nvPr/>
        </p:nvPicPr>
        <p:blipFill>
          <a:blip r:embed="rId1"/>
          <a:stretch>
            <a:fillRect/>
          </a:stretch>
        </p:blipFill>
        <p:spPr>
          <a:xfrm>
            <a:off x="2032000" y="4279265"/>
            <a:ext cx="4739640" cy="4138930"/>
          </a:xfrm>
          <a:prstGeom prst="rect">
            <a:avLst/>
          </a:prstGeom>
        </p:spPr>
      </p:pic>
      <p:pic>
        <p:nvPicPr>
          <p:cNvPr id="4" name="Content Placeholder 3"/>
          <p:cNvPicPr>
            <a:picLocks noChangeAspect="1"/>
          </p:cNvPicPr>
          <p:nvPr/>
        </p:nvPicPr>
        <p:blipFill>
          <a:blip r:embed="rId2"/>
          <a:stretch>
            <a:fillRect/>
          </a:stretch>
        </p:blipFill>
        <p:spPr>
          <a:xfrm>
            <a:off x="7306310" y="5512435"/>
            <a:ext cx="15833090" cy="2880360"/>
          </a:xfrm>
          <a:prstGeom prst="rect">
            <a:avLst/>
          </a:prstGeom>
        </p:spPr>
      </p:pic>
      <p:sp>
        <p:nvSpPr>
          <p:cNvPr id="20" name="文本框 19"/>
          <p:cNvSpPr txBox="1"/>
          <p:nvPr/>
        </p:nvSpPr>
        <p:spPr>
          <a:xfrm>
            <a:off x="2580640" y="9213215"/>
            <a:ext cx="11383010" cy="206565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10870" indent="-610870" algn="l" defTabSz="821690">
              <a:spcBef>
                <a:spcPts val="3000"/>
              </a:spcBef>
              <a:buSzPct val="145000"/>
              <a:buChar char="-"/>
            </a:pPr>
            <a:r>
              <a:rPr lang="en-US" altLang="zh-CN" sz="3200" b="0" kern="0" dirty="0">
                <a:solidFill>
                  <a:srgbClr val="000000"/>
                </a:solidFill>
                <a:latin typeface="Arial" panose="020B0604020202020204" pitchFamily="34" charset="0"/>
                <a:cs typeface="Arial" panose="020B0604020202020204" pitchFamily="34" charset="0"/>
              </a:rPr>
              <a:t>基因组上，局部最小点即为 TAD 边界。</a:t>
            </a:r>
            <a:endParaRPr lang="en-US" altLang="zh-CN" sz="3200" b="0" kern="0" dirty="0">
              <a:solidFill>
                <a:srgbClr val="000000"/>
              </a:solidFill>
              <a:latin typeface="Arial" panose="020B0604020202020204" pitchFamily="34" charset="0"/>
              <a:cs typeface="Arial" panose="020B0604020202020204" pitchFamily="34" charset="0"/>
            </a:endParaRPr>
          </a:p>
          <a:p>
            <a:pPr marL="610870" indent="-610870" algn="l" defTabSz="821690">
              <a:spcBef>
                <a:spcPts val="3000"/>
              </a:spcBef>
              <a:buSzPct val="145000"/>
              <a:buChar char="-"/>
            </a:pPr>
            <a:r>
              <a:rPr lang="en-US" altLang="zh-CN" sz="3200" b="0" kern="0" dirty="0">
                <a:solidFill>
                  <a:srgbClr val="000000"/>
                </a:solidFill>
                <a:latin typeface="Arial" panose="020B0604020202020204" pitchFamily="34" charset="0"/>
                <a:cs typeface="Arial" panose="020B0604020202020204" pitchFamily="34" charset="0"/>
              </a:rPr>
              <a:t>需要：设置阈值、排除假阳性</a:t>
            </a:r>
            <a:endParaRPr lang="en-US" altLang="zh-CN" sz="3200" b="0" kern="0" dirty="0">
              <a:solidFill>
                <a:srgbClr val="000000"/>
              </a:solidFill>
              <a:latin typeface="Arial" panose="020B0604020202020204" pitchFamily="34" charset="0"/>
              <a:cs typeface="Arial" panose="020B0604020202020204" pitchFamily="34" charset="0"/>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TAD related</a:t>
            </a:r>
            <a:endParaRPr lang="en-US" dirty="0"/>
          </a:p>
        </p:txBody>
      </p:sp>
      <p:sp>
        <p:nvSpPr>
          <p:cNvPr id="8" name="Text Placeholder 1"/>
          <p:cNvSpPr>
            <a:spLocks noGrp="1"/>
          </p:cNvSpPr>
          <p:nvPr>
            <p:ph type="body" idx="1"/>
          </p:nvPr>
        </p:nvSpPr>
        <p:spPr>
          <a:xfrm>
            <a:off x="1144270" y="2454275"/>
            <a:ext cx="14255750" cy="1210945"/>
          </a:xfrm>
        </p:spPr>
        <p:txBody>
          <a:bodyPr>
            <a:normAutofit lnSpcReduction="10000"/>
          </a:bodyPr>
          <a:lstStyle/>
          <a:p>
            <a:r>
              <a:rPr lang="en-US" altLang="zh-CN" dirty="0"/>
              <a:t>Identification of TADs: Directionality Index (DI)</a:t>
            </a:r>
            <a:endParaRPr lang="en-US" altLang="zh-CN" dirty="0"/>
          </a:p>
        </p:txBody>
      </p:sp>
      <p:sp>
        <p:nvSpPr>
          <p:cNvPr id="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Maoxiang Shi</a:t>
            </a:r>
            <a:endParaRPr lang="en-US" dirty="0"/>
          </a:p>
        </p:txBody>
      </p:sp>
      <p:sp>
        <p:nvSpPr>
          <p:cNvPr id="20" name="文本框 19"/>
          <p:cNvSpPr txBox="1"/>
          <p:nvPr/>
        </p:nvSpPr>
        <p:spPr>
          <a:xfrm>
            <a:off x="9642475" y="9773920"/>
            <a:ext cx="10224770" cy="158559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10870" indent="-610870" algn="l" defTabSz="821690">
              <a:spcBef>
                <a:spcPts val="3000"/>
              </a:spcBef>
              <a:buSzPct val="145000"/>
              <a:buChar char="-"/>
            </a:pPr>
            <a:r>
              <a:rPr lang="zh-CN" altLang="en-US" sz="3200" b="0" kern="0" dirty="0">
                <a:solidFill>
                  <a:srgbClr val="000000"/>
                </a:solidFill>
                <a:latin typeface="Arial" panose="020B0604020202020204" pitchFamily="34" charset="0"/>
                <a:cs typeface="Arial" panose="020B0604020202020204" pitchFamily="34" charset="0"/>
              </a:rPr>
              <a:t>零假设：上下游互作没有显著差别</a:t>
            </a:r>
            <a:endParaRPr lang="zh-CN" altLang="en-US" sz="3200" b="0" kern="0" dirty="0">
              <a:solidFill>
                <a:srgbClr val="000000"/>
              </a:solidFill>
              <a:latin typeface="Arial" panose="020B0604020202020204" pitchFamily="34" charset="0"/>
              <a:cs typeface="Arial" panose="020B0604020202020204" pitchFamily="34" charset="0"/>
            </a:endParaRPr>
          </a:p>
          <a:p>
            <a:pPr marL="610870" indent="-610870" algn="l" defTabSz="821690">
              <a:spcBef>
                <a:spcPts val="3000"/>
              </a:spcBef>
              <a:buSzPct val="145000"/>
              <a:buChar char="-"/>
            </a:pPr>
            <a:r>
              <a:rPr lang="zh-CN" altLang="en-US" sz="3200" b="0" kern="0" dirty="0">
                <a:solidFill>
                  <a:srgbClr val="000000"/>
                </a:solidFill>
                <a:latin typeface="Arial" panose="020B0604020202020204" pitchFamily="34" charset="0"/>
                <a:cs typeface="Arial" panose="020B0604020202020204" pitchFamily="34" charset="0"/>
              </a:rPr>
              <a:t>上下游存在显著差别的点，即为</a:t>
            </a:r>
            <a:r>
              <a:rPr lang="en-US" altLang="zh-CN" sz="3200" b="0" kern="0" dirty="0">
                <a:solidFill>
                  <a:srgbClr val="000000"/>
                </a:solidFill>
                <a:latin typeface="Arial" panose="020B0604020202020204" pitchFamily="34" charset="0"/>
                <a:cs typeface="Arial" panose="020B0604020202020204" pitchFamily="34" charset="0"/>
              </a:rPr>
              <a:t> TAD </a:t>
            </a:r>
            <a:r>
              <a:rPr lang="zh-CN" altLang="en-US" sz="3200" b="0" kern="0" dirty="0">
                <a:solidFill>
                  <a:srgbClr val="000000"/>
                </a:solidFill>
                <a:latin typeface="Arial" panose="020B0604020202020204" pitchFamily="34" charset="0"/>
                <a:cs typeface="Arial" panose="020B0604020202020204" pitchFamily="34" charset="0"/>
              </a:rPr>
              <a:t>边界点</a:t>
            </a:r>
            <a:endParaRPr lang="zh-CN" altLang="en-US" sz="3200" b="0" kern="0" dirty="0">
              <a:solidFill>
                <a:srgbClr val="000000"/>
              </a:solidFill>
              <a:latin typeface="Arial" panose="020B0604020202020204" pitchFamily="34" charset="0"/>
              <a:cs typeface="Arial" panose="020B0604020202020204" pitchFamily="34" charset="0"/>
            </a:endParaRPr>
          </a:p>
        </p:txBody>
      </p:sp>
      <p:graphicFrame>
        <p:nvGraphicFramePr>
          <p:cNvPr id="6" name="表格 5"/>
          <p:cNvGraphicFramePr/>
          <p:nvPr/>
        </p:nvGraphicFramePr>
        <p:xfrm>
          <a:off x="5031585" y="5380355"/>
          <a:ext cx="3259131" cy="0"/>
        </p:xfrm>
        <a:graphic>
          <a:graphicData uri="http://schemas.openxmlformats.org/drawingml/2006/table">
            <a:tbl>
              <a:tblPr/>
              <a:tblGrid>
                <a:gridCol w="1086377"/>
                <a:gridCol w="1086377"/>
                <a:gridCol w="1086377"/>
              </a:tblGrid>
              <a:tr h="0">
                <a:tc>
                  <a:txBody>
                    <a:bodyPr/>
                    <a:lstStyle/>
                    <a:p>
                      <a:endParaRPr lang="en-US">
                        <a:effectLst/>
                      </a:endParaRPr>
                    </a:p>
                  </a:txBody>
                  <a:tcPr marL="31750" marR="31750" marT="31750" marB="31750" anchor="ctr">
                    <a:lnL w="6350" cap="flat" cmpd="sng" algn="ctr">
                      <a:solidFill>
                        <a:srgbClr val="494949"/>
                      </a:solidFill>
                      <a:prstDash val="solid"/>
                      <a:round/>
                      <a:headEnd type="none" w="med" len="med"/>
                      <a:tailEnd type="none" w="med" len="med"/>
                    </a:lnL>
                    <a:lnR w="6350" cap="flat" cmpd="sng" algn="ctr">
                      <a:solidFill>
                        <a:srgbClr val="494949"/>
                      </a:solidFill>
                      <a:prstDash val="solid"/>
                      <a:round/>
                      <a:headEnd type="none" w="med" len="med"/>
                      <a:tailEnd type="none" w="med" len="med"/>
                    </a:lnR>
                    <a:lnT w="6350" cap="flat" cmpd="sng" algn="ctr">
                      <a:solidFill>
                        <a:srgbClr val="494949"/>
                      </a:solidFill>
                      <a:prstDash val="solid"/>
                      <a:round/>
                      <a:headEnd type="none" w="med" len="med"/>
                      <a:tailEnd type="none" w="med" len="med"/>
                    </a:lnT>
                    <a:lnB w="6350" cap="flat" cmpd="sng" algn="ctr">
                      <a:solidFill>
                        <a:srgbClr val="494949"/>
                      </a:solidFill>
                      <a:prstDash val="solid"/>
                      <a:round/>
                      <a:headEnd type="none" w="med" len="med"/>
                      <a:tailEnd type="none" w="med" len="med"/>
                    </a:lnB>
                    <a:solidFill>
                      <a:srgbClr val="FFFFFF"/>
                    </a:solidFill>
                  </a:tcPr>
                </a:tc>
                <a:tc>
                  <a:txBody>
                    <a:bodyPr/>
                    <a:lstStyle/>
                    <a:p>
                      <a:r>
                        <a:rPr lang="zh-CN" altLang="en-US">
                          <a:effectLst/>
                        </a:rPr>
                        <a:t>理论</a:t>
                      </a:r>
                      <a:endParaRPr lang="zh-CN" altLang="en-US">
                        <a:effectLst/>
                      </a:endParaRPr>
                    </a:p>
                  </a:txBody>
                  <a:tcPr marL="31750" marR="31750" marT="31750" marB="31750" anchor="ctr">
                    <a:lnL w="6350" cap="flat" cmpd="sng" algn="ctr">
                      <a:solidFill>
                        <a:srgbClr val="494949"/>
                      </a:solidFill>
                      <a:prstDash val="solid"/>
                      <a:round/>
                      <a:headEnd type="none" w="med" len="med"/>
                      <a:tailEnd type="none" w="med" len="med"/>
                    </a:lnL>
                    <a:lnR w="6350" cap="flat" cmpd="sng" algn="ctr">
                      <a:solidFill>
                        <a:srgbClr val="494949"/>
                      </a:solidFill>
                      <a:prstDash val="solid"/>
                      <a:round/>
                      <a:headEnd type="none" w="med" len="med"/>
                      <a:tailEnd type="none" w="med" len="med"/>
                    </a:lnR>
                    <a:lnT w="6350" cap="flat" cmpd="sng" algn="ctr">
                      <a:solidFill>
                        <a:srgbClr val="494949"/>
                      </a:solidFill>
                      <a:prstDash val="solid"/>
                      <a:round/>
                      <a:headEnd type="none" w="med" len="med"/>
                      <a:tailEnd type="none" w="med" len="med"/>
                    </a:lnT>
                    <a:lnB w="6350" cap="flat" cmpd="sng" algn="ctr">
                      <a:solidFill>
                        <a:srgbClr val="494949"/>
                      </a:solidFill>
                      <a:prstDash val="solid"/>
                      <a:round/>
                      <a:headEnd type="none" w="med" len="med"/>
                      <a:tailEnd type="none" w="med" len="med"/>
                    </a:lnB>
                    <a:solidFill>
                      <a:srgbClr val="FFFFFF"/>
                    </a:solidFill>
                  </a:tcPr>
                </a:tc>
                <a:tc>
                  <a:txBody>
                    <a:bodyPr/>
                    <a:lstStyle/>
                    <a:p>
                      <a:r>
                        <a:rPr lang="zh-CN" altLang="en-US">
                          <a:effectLst/>
                        </a:rPr>
                        <a:t>实际</a:t>
                      </a:r>
                      <a:endParaRPr lang="zh-CN" altLang="en-US">
                        <a:effectLst/>
                      </a:endParaRPr>
                    </a:p>
                  </a:txBody>
                  <a:tcPr marL="31750" marR="31750" marT="31750" marB="31750" anchor="ctr">
                    <a:lnL w="6350" cap="flat" cmpd="sng" algn="ctr">
                      <a:solidFill>
                        <a:srgbClr val="494949"/>
                      </a:solidFill>
                      <a:prstDash val="solid"/>
                      <a:round/>
                      <a:headEnd type="none" w="med" len="med"/>
                      <a:tailEnd type="none" w="med" len="med"/>
                    </a:lnL>
                    <a:lnR w="6350" cap="flat" cmpd="sng" algn="ctr">
                      <a:solidFill>
                        <a:srgbClr val="494949"/>
                      </a:solidFill>
                      <a:prstDash val="solid"/>
                      <a:round/>
                      <a:headEnd type="none" w="med" len="med"/>
                      <a:tailEnd type="none" w="med" len="med"/>
                    </a:lnR>
                    <a:lnT w="6350" cap="flat" cmpd="sng" algn="ctr">
                      <a:solidFill>
                        <a:srgbClr val="494949"/>
                      </a:solidFill>
                      <a:prstDash val="solid"/>
                      <a:round/>
                      <a:headEnd type="none" w="med" len="med"/>
                      <a:tailEnd type="none" w="med" len="med"/>
                    </a:lnT>
                    <a:lnB w="6350" cap="flat" cmpd="sng" algn="ctr">
                      <a:solidFill>
                        <a:srgbClr val="494949"/>
                      </a:solidFill>
                      <a:prstDash val="solid"/>
                      <a:round/>
                      <a:headEnd type="none" w="med" len="med"/>
                      <a:tailEnd type="none" w="med" len="med"/>
                    </a:lnB>
                    <a:solidFill>
                      <a:srgbClr val="FFFFFF"/>
                    </a:solidFill>
                  </a:tcPr>
                </a:tc>
              </a:tr>
              <a:tr h="0">
                <a:tc>
                  <a:txBody>
                    <a:bodyPr/>
                    <a:lstStyle/>
                    <a:p>
                      <a:r>
                        <a:rPr lang="zh-CN" altLang="en-US">
                          <a:effectLst/>
                        </a:rPr>
                        <a:t>上游</a:t>
                      </a:r>
                      <a:endParaRPr lang="zh-CN" altLang="en-US">
                        <a:effectLst/>
                      </a:endParaRPr>
                    </a:p>
                  </a:txBody>
                  <a:tcPr marL="31750" marR="31750" marT="31750" marB="31750" anchor="ctr">
                    <a:lnL w="6350" cap="flat" cmpd="sng" algn="ctr">
                      <a:solidFill>
                        <a:srgbClr val="494949"/>
                      </a:solidFill>
                      <a:prstDash val="solid"/>
                      <a:round/>
                      <a:headEnd type="none" w="med" len="med"/>
                      <a:tailEnd type="none" w="med" len="med"/>
                    </a:lnL>
                    <a:lnR w="6350" cap="flat" cmpd="sng" algn="ctr">
                      <a:solidFill>
                        <a:srgbClr val="494949"/>
                      </a:solidFill>
                      <a:prstDash val="solid"/>
                      <a:round/>
                      <a:headEnd type="none" w="med" len="med"/>
                      <a:tailEnd type="none" w="med" len="med"/>
                    </a:lnR>
                    <a:lnT w="6350" cap="flat" cmpd="sng" algn="ctr">
                      <a:solidFill>
                        <a:srgbClr val="494949"/>
                      </a:solidFill>
                      <a:prstDash val="solid"/>
                      <a:round/>
                      <a:headEnd type="none" w="med" len="med"/>
                      <a:tailEnd type="none" w="med" len="med"/>
                    </a:lnT>
                    <a:lnB w="6350" cap="flat" cmpd="sng" algn="ctr">
                      <a:solidFill>
                        <a:srgbClr val="494949"/>
                      </a:solidFill>
                      <a:prstDash val="solid"/>
                      <a:round/>
                      <a:headEnd type="none" w="med" len="med"/>
                      <a:tailEnd type="none" w="med" len="med"/>
                    </a:lnB>
                    <a:solidFill>
                      <a:srgbClr val="FFFFFF"/>
                    </a:solidFill>
                  </a:tcPr>
                </a:tc>
                <a:tc>
                  <a:txBody>
                    <a:bodyPr/>
                    <a:lstStyle/>
                    <a:p>
                      <a:r>
                        <a:rPr lang="en-US">
                          <a:effectLst/>
                        </a:rPr>
                        <a:t>E</a:t>
                      </a:r>
                      <a:endParaRPr lang="en-US">
                        <a:effectLst/>
                      </a:endParaRPr>
                    </a:p>
                  </a:txBody>
                  <a:tcPr marL="31750" marR="31750" marT="31750" marB="31750" anchor="ctr">
                    <a:lnL w="6350" cap="flat" cmpd="sng" algn="ctr">
                      <a:solidFill>
                        <a:srgbClr val="494949"/>
                      </a:solidFill>
                      <a:prstDash val="solid"/>
                      <a:round/>
                      <a:headEnd type="none" w="med" len="med"/>
                      <a:tailEnd type="none" w="med" len="med"/>
                    </a:lnL>
                    <a:lnR w="6350" cap="flat" cmpd="sng" algn="ctr">
                      <a:solidFill>
                        <a:srgbClr val="494949"/>
                      </a:solidFill>
                      <a:prstDash val="solid"/>
                      <a:round/>
                      <a:headEnd type="none" w="med" len="med"/>
                      <a:tailEnd type="none" w="med" len="med"/>
                    </a:lnR>
                    <a:lnT w="6350" cap="flat" cmpd="sng" algn="ctr">
                      <a:solidFill>
                        <a:srgbClr val="494949"/>
                      </a:solidFill>
                      <a:prstDash val="solid"/>
                      <a:round/>
                      <a:headEnd type="none" w="med" len="med"/>
                      <a:tailEnd type="none" w="med" len="med"/>
                    </a:lnT>
                    <a:lnB w="6350" cap="flat" cmpd="sng" algn="ctr">
                      <a:solidFill>
                        <a:srgbClr val="494949"/>
                      </a:solidFill>
                      <a:prstDash val="solid"/>
                      <a:round/>
                      <a:headEnd type="none" w="med" len="med"/>
                      <a:tailEnd type="none" w="med" len="med"/>
                    </a:lnB>
                    <a:solidFill>
                      <a:srgbClr val="FFFFFF"/>
                    </a:solidFill>
                  </a:tcPr>
                </a:tc>
                <a:tc>
                  <a:txBody>
                    <a:bodyPr/>
                    <a:lstStyle/>
                    <a:p>
                      <a:r>
                        <a:rPr lang="en-US">
                          <a:effectLst/>
                        </a:rPr>
                        <a:t>A</a:t>
                      </a:r>
                      <a:endParaRPr lang="en-US">
                        <a:effectLst/>
                      </a:endParaRPr>
                    </a:p>
                  </a:txBody>
                  <a:tcPr marL="31750" marR="31750" marT="31750" marB="31750" anchor="ctr">
                    <a:lnL w="6350" cap="flat" cmpd="sng" algn="ctr">
                      <a:solidFill>
                        <a:srgbClr val="494949"/>
                      </a:solidFill>
                      <a:prstDash val="solid"/>
                      <a:round/>
                      <a:headEnd type="none" w="med" len="med"/>
                      <a:tailEnd type="none" w="med" len="med"/>
                    </a:lnL>
                    <a:lnR w="6350" cap="flat" cmpd="sng" algn="ctr">
                      <a:solidFill>
                        <a:srgbClr val="494949"/>
                      </a:solidFill>
                      <a:prstDash val="solid"/>
                      <a:round/>
                      <a:headEnd type="none" w="med" len="med"/>
                      <a:tailEnd type="none" w="med" len="med"/>
                    </a:lnR>
                    <a:lnT w="6350" cap="flat" cmpd="sng" algn="ctr">
                      <a:solidFill>
                        <a:srgbClr val="494949"/>
                      </a:solidFill>
                      <a:prstDash val="solid"/>
                      <a:round/>
                      <a:headEnd type="none" w="med" len="med"/>
                      <a:tailEnd type="none" w="med" len="med"/>
                    </a:lnT>
                    <a:lnB w="6350" cap="flat" cmpd="sng" algn="ctr">
                      <a:solidFill>
                        <a:srgbClr val="494949"/>
                      </a:solidFill>
                      <a:prstDash val="solid"/>
                      <a:round/>
                      <a:headEnd type="none" w="med" len="med"/>
                      <a:tailEnd type="none" w="med" len="med"/>
                    </a:lnB>
                    <a:solidFill>
                      <a:srgbClr val="FFFFFF"/>
                    </a:solidFill>
                  </a:tcPr>
                </a:tc>
              </a:tr>
              <a:tr h="0">
                <a:tc>
                  <a:txBody>
                    <a:bodyPr/>
                    <a:lstStyle/>
                    <a:p>
                      <a:r>
                        <a:rPr lang="zh-CN" altLang="en-US" dirty="0">
                          <a:effectLst/>
                        </a:rPr>
                        <a:t>下游</a:t>
                      </a:r>
                      <a:endParaRPr lang="zh-CN" altLang="en-US" dirty="0">
                        <a:effectLst/>
                      </a:endParaRPr>
                    </a:p>
                  </a:txBody>
                  <a:tcPr marL="31750" marR="31750" marT="31750" marB="31750" anchor="ctr">
                    <a:lnL w="6350" cap="flat" cmpd="sng" algn="ctr">
                      <a:solidFill>
                        <a:srgbClr val="494949"/>
                      </a:solidFill>
                      <a:prstDash val="solid"/>
                      <a:round/>
                      <a:headEnd type="none" w="med" len="med"/>
                      <a:tailEnd type="none" w="med" len="med"/>
                    </a:lnL>
                    <a:lnR w="6350" cap="flat" cmpd="sng" algn="ctr">
                      <a:solidFill>
                        <a:srgbClr val="494949"/>
                      </a:solidFill>
                      <a:prstDash val="solid"/>
                      <a:round/>
                      <a:headEnd type="none" w="med" len="med"/>
                      <a:tailEnd type="none" w="med" len="med"/>
                    </a:lnR>
                    <a:lnT w="6350" cap="flat" cmpd="sng" algn="ctr">
                      <a:solidFill>
                        <a:srgbClr val="494949"/>
                      </a:solidFill>
                      <a:prstDash val="solid"/>
                      <a:round/>
                      <a:headEnd type="none" w="med" len="med"/>
                      <a:tailEnd type="none" w="med" len="med"/>
                    </a:lnT>
                    <a:lnB w="6350" cap="flat" cmpd="sng" algn="ctr">
                      <a:solidFill>
                        <a:srgbClr val="494949"/>
                      </a:solidFill>
                      <a:prstDash val="solid"/>
                      <a:round/>
                      <a:headEnd type="none" w="med" len="med"/>
                      <a:tailEnd type="none" w="med" len="med"/>
                    </a:lnB>
                    <a:solidFill>
                      <a:srgbClr val="FFFFFF"/>
                    </a:solidFill>
                  </a:tcPr>
                </a:tc>
                <a:tc>
                  <a:txBody>
                    <a:bodyPr/>
                    <a:lstStyle/>
                    <a:p>
                      <a:r>
                        <a:rPr lang="en-US">
                          <a:effectLst/>
                        </a:rPr>
                        <a:t>E</a:t>
                      </a:r>
                      <a:endParaRPr lang="en-US">
                        <a:effectLst/>
                      </a:endParaRPr>
                    </a:p>
                  </a:txBody>
                  <a:tcPr marL="31750" marR="31750" marT="31750" marB="31750" anchor="ctr">
                    <a:lnL w="6350" cap="flat" cmpd="sng" algn="ctr">
                      <a:solidFill>
                        <a:srgbClr val="494949"/>
                      </a:solidFill>
                      <a:prstDash val="solid"/>
                      <a:round/>
                      <a:headEnd type="none" w="med" len="med"/>
                      <a:tailEnd type="none" w="med" len="med"/>
                    </a:lnL>
                    <a:lnR w="6350" cap="flat" cmpd="sng" algn="ctr">
                      <a:solidFill>
                        <a:srgbClr val="494949"/>
                      </a:solidFill>
                      <a:prstDash val="solid"/>
                      <a:round/>
                      <a:headEnd type="none" w="med" len="med"/>
                      <a:tailEnd type="none" w="med" len="med"/>
                    </a:lnR>
                    <a:lnT w="6350" cap="flat" cmpd="sng" algn="ctr">
                      <a:solidFill>
                        <a:srgbClr val="494949"/>
                      </a:solidFill>
                      <a:prstDash val="solid"/>
                      <a:round/>
                      <a:headEnd type="none" w="med" len="med"/>
                      <a:tailEnd type="none" w="med" len="med"/>
                    </a:lnT>
                    <a:lnB w="6350" cap="flat" cmpd="sng" algn="ctr">
                      <a:solidFill>
                        <a:srgbClr val="494949"/>
                      </a:solidFill>
                      <a:prstDash val="solid"/>
                      <a:round/>
                      <a:headEnd type="none" w="med" len="med"/>
                      <a:tailEnd type="none" w="med" len="med"/>
                    </a:lnB>
                    <a:solidFill>
                      <a:srgbClr val="FFFFFF"/>
                    </a:solidFill>
                  </a:tcPr>
                </a:tc>
                <a:tc>
                  <a:txBody>
                    <a:bodyPr/>
                    <a:lstStyle/>
                    <a:p>
                      <a:r>
                        <a:rPr lang="en-US" dirty="0">
                          <a:effectLst/>
                        </a:rPr>
                        <a:t>B</a:t>
                      </a:r>
                      <a:endParaRPr lang="en-US" dirty="0">
                        <a:effectLst/>
                      </a:endParaRPr>
                    </a:p>
                  </a:txBody>
                  <a:tcPr marL="31750" marR="31750" marT="31750" marB="31750" anchor="ctr">
                    <a:lnL w="6350" cap="flat" cmpd="sng" algn="ctr">
                      <a:solidFill>
                        <a:srgbClr val="494949"/>
                      </a:solidFill>
                      <a:prstDash val="solid"/>
                      <a:round/>
                      <a:headEnd type="none" w="med" len="med"/>
                      <a:tailEnd type="none" w="med" len="med"/>
                    </a:lnL>
                    <a:lnR w="6350" cap="flat" cmpd="sng" algn="ctr">
                      <a:solidFill>
                        <a:srgbClr val="494949"/>
                      </a:solidFill>
                      <a:prstDash val="solid"/>
                      <a:round/>
                      <a:headEnd type="none" w="med" len="med"/>
                      <a:tailEnd type="none" w="med" len="med"/>
                    </a:lnR>
                    <a:lnT w="6350" cap="flat" cmpd="sng" algn="ctr">
                      <a:solidFill>
                        <a:srgbClr val="494949"/>
                      </a:solidFill>
                      <a:prstDash val="solid"/>
                      <a:round/>
                      <a:headEnd type="none" w="med" len="med"/>
                      <a:tailEnd type="none" w="med" len="med"/>
                    </a:lnT>
                    <a:lnB w="6350" cap="flat" cmpd="sng" algn="ctr">
                      <a:solidFill>
                        <a:srgbClr val="494949"/>
                      </a:solidFill>
                      <a:prstDash val="solid"/>
                      <a:round/>
                      <a:headEnd type="none" w="med" len="med"/>
                      <a:tailEnd type="none" w="med" len="med"/>
                    </a:lnB>
                    <a:solidFill>
                      <a:srgbClr val="FFFFFF"/>
                    </a:solidFill>
                  </a:tcPr>
                </a:tc>
              </a:tr>
            </a:tbl>
          </a:graphicData>
        </a:graphic>
      </p:graphicFrame>
      <p:pic>
        <p:nvPicPr>
          <p:cNvPr id="9" name="图片 8"/>
          <p:cNvPicPr>
            <a:picLocks noChangeAspect="1"/>
          </p:cNvPicPr>
          <p:nvPr/>
        </p:nvPicPr>
        <p:blipFill>
          <a:blip r:embed="rId1"/>
          <a:stretch>
            <a:fillRect/>
          </a:stretch>
        </p:blipFill>
        <p:spPr>
          <a:xfrm>
            <a:off x="9642475" y="3665220"/>
            <a:ext cx="10795000" cy="4365625"/>
          </a:xfrm>
          <a:prstGeom prst="rect">
            <a:avLst/>
          </a:prstGeom>
        </p:spPr>
      </p:pic>
      <p:pic>
        <p:nvPicPr>
          <p:cNvPr id="11" name="图片 10"/>
          <p:cNvPicPr>
            <a:picLocks noChangeAspect="1"/>
          </p:cNvPicPr>
          <p:nvPr/>
        </p:nvPicPr>
        <p:blipFill>
          <a:blip r:embed="rId2"/>
          <a:stretch>
            <a:fillRect/>
          </a:stretch>
        </p:blipFill>
        <p:spPr>
          <a:xfrm>
            <a:off x="1683385" y="8454390"/>
            <a:ext cx="4900930" cy="1319530"/>
          </a:xfrm>
          <a:prstGeom prst="rect">
            <a:avLst/>
          </a:prstGeom>
        </p:spPr>
      </p:pic>
      <p:sp>
        <p:nvSpPr>
          <p:cNvPr id="12" name="文本框 11"/>
          <p:cNvSpPr txBox="1"/>
          <p:nvPr/>
        </p:nvSpPr>
        <p:spPr>
          <a:xfrm>
            <a:off x="2341363" y="9967714"/>
            <a:ext cx="1213884" cy="4603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t>正负号</a:t>
            </a:r>
            <a:endParaRPr lang="zh-CN" altLang="en-US" sz="2400" dirty="0"/>
          </a:p>
        </p:txBody>
      </p:sp>
      <p:sp>
        <p:nvSpPr>
          <p:cNvPr id="13" name="文本框 12"/>
          <p:cNvSpPr txBox="1"/>
          <p:nvPr/>
        </p:nvSpPr>
        <p:spPr>
          <a:xfrm>
            <a:off x="4448810" y="9967595"/>
            <a:ext cx="1910080" cy="66992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t>卡方检验量</a:t>
            </a:r>
            <a:endParaRPr lang="zh-CN" altLang="en-US" sz="2400" dirty="0"/>
          </a:p>
        </p:txBody>
      </p:sp>
      <p:sp>
        <p:nvSpPr>
          <p:cNvPr id="14" name="TextBox 2"/>
          <p:cNvSpPr txBox="1"/>
          <p:nvPr/>
        </p:nvSpPr>
        <p:spPr>
          <a:xfrm>
            <a:off x="12007215" y="8030845"/>
            <a:ext cx="8651875" cy="1293495"/>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dirty="0"/>
              <a:t>B: Interaction frequencies with the downstream bins</a:t>
            </a:r>
            <a:endParaRPr lang="en-US" altLang="zh-CN" sz="2000" dirty="0"/>
          </a:p>
          <a:p>
            <a:pPr>
              <a:lnSpc>
                <a:spcPct val="150000"/>
              </a:lnSpc>
            </a:pPr>
            <a:r>
              <a:rPr lang="en-US" altLang="zh-CN" sz="2000" dirty="0"/>
              <a:t>A: Interaction frequencies with the upstream bins</a:t>
            </a:r>
            <a:endParaRPr lang="en-US" altLang="zh-CN" sz="2000" dirty="0"/>
          </a:p>
          <a:p>
            <a:pPr>
              <a:lnSpc>
                <a:spcPct val="150000"/>
              </a:lnSpc>
            </a:pPr>
            <a:r>
              <a:rPr lang="en-US" altLang="zh-CN" sz="2000" dirty="0"/>
              <a:t>E = (A+B)/2: expected interaction under null hypothesis.</a:t>
            </a:r>
            <a:endParaRPr lang="en-US" altLang="zh-CN" sz="2000" dirty="0"/>
          </a:p>
        </p:txBody>
      </p:sp>
      <p:sp>
        <p:nvSpPr>
          <p:cNvPr id="15" name="文本框 14"/>
          <p:cNvSpPr txBox="1"/>
          <p:nvPr/>
        </p:nvSpPr>
        <p:spPr>
          <a:xfrm>
            <a:off x="364490" y="12334240"/>
            <a:ext cx="5542915" cy="6337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rgbClr val="000000"/>
                </a:solidFill>
                <a:effectLst/>
                <a:uFillTx/>
                <a:latin typeface="+mn-lt"/>
                <a:ea typeface="+mn-ea"/>
                <a:cs typeface="+mn-cs"/>
                <a:sym typeface="Helvetica"/>
              </a:rPr>
              <a:t>Dixon et al, 2012</a:t>
            </a:r>
            <a:endParaRPr kumimoji="0" lang="en-US" altLang="zh-CN" sz="2400" b="1" i="0" u="none" strike="noStrike" cap="none" spc="0" normalizeH="0" baseline="0">
              <a:ln>
                <a:noFill/>
              </a:ln>
              <a:solidFill>
                <a:srgbClr val="000000"/>
              </a:solidFill>
              <a:effectLst/>
              <a:uFillTx/>
              <a:latin typeface="+mn-lt"/>
              <a:ea typeface="+mn-ea"/>
              <a:cs typeface="+mn-cs"/>
              <a:sym typeface="Helvetica"/>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58775" y="1827530"/>
            <a:ext cx="6442075" cy="1037590"/>
          </a:xfrm>
        </p:spPr>
        <p:txBody>
          <a:bodyPr>
            <a:normAutofit/>
          </a:bodyPr>
          <a:lstStyle/>
          <a:p>
            <a:pPr marL="0" indent="0">
              <a:buNone/>
            </a:pPr>
            <a:r>
              <a:rPr lang="en-US" sz="3600" b="1" dirty="0"/>
              <a:t>- TADs</a:t>
            </a:r>
            <a:endParaRPr lang="en-US" altLang="zh-CN" sz="3600" dirty="0"/>
          </a:p>
        </p:txBody>
      </p:sp>
      <p:sp>
        <p:nvSpPr>
          <p:cNvPr id="3" name="Title 2"/>
          <p:cNvSpPr>
            <a:spLocks noGrp="1"/>
          </p:cNvSpPr>
          <p:nvPr>
            <p:ph type="title"/>
          </p:nvPr>
        </p:nvSpPr>
        <p:spPr/>
        <p:txBody>
          <a:bodyPr/>
          <a:lstStyle/>
          <a:p>
            <a:r>
              <a:rPr lang="en-US" altLang="zh-CN" dirty="0">
                <a:sym typeface="+mn-ea"/>
              </a:rPr>
              <a:t>TAD related</a:t>
            </a:r>
            <a:endParaRPr lang="en-US" sz="4400" dirty="0"/>
          </a:p>
        </p:txBody>
      </p:sp>
      <p:sp>
        <p:nvSpPr>
          <p:cNvPr id="4" name="文本框 3"/>
          <p:cNvSpPr txBox="1"/>
          <p:nvPr/>
        </p:nvSpPr>
        <p:spPr>
          <a:xfrm>
            <a:off x="56007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p:cNvSpPr txBox="1"/>
          <p:nvPr/>
        </p:nvSpPr>
        <p:spPr>
          <a:xfrm>
            <a:off x="560070" y="4547235"/>
            <a:ext cx="12825095" cy="251904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lnSpc>
                <a:spcPct val="100000"/>
              </a:lnSpc>
              <a:defRPr sz="1800" b="0">
                <a:solidFill>
                  <a:srgbClr val="FFFFFF"/>
                </a:solidFill>
                <a:latin typeface="Monaco"/>
                <a:ea typeface="Monaco"/>
                <a:cs typeface="Monaco"/>
                <a:sym typeface="Monaco"/>
              </a:defRPr>
            </a:pPr>
            <a:r>
              <a:rPr lang="en-US" altLang="zh-CN" sz="2800" dirty="0"/>
              <a:t>CDesk HiC TAD \</a:t>
            </a:r>
            <a:endParaRPr lang="en-US" altLang="zh-CN" sz="2800" dirty="0"/>
          </a:p>
          <a:p>
            <a:pPr algn="l" defTabSz="584200">
              <a:lnSpc>
                <a:spcPct val="100000"/>
              </a:lnSpc>
              <a:defRPr sz="1800" b="0">
                <a:solidFill>
                  <a:srgbClr val="FFFFFF"/>
                </a:solidFill>
                <a:latin typeface="Monaco"/>
                <a:ea typeface="Monaco"/>
                <a:cs typeface="Monaco"/>
                <a:sym typeface="Monaco"/>
              </a:defRPr>
            </a:pPr>
            <a:r>
              <a:rPr lang="en-US" altLang="zh-CN" sz="2800" dirty="0"/>
              <a:t>-i /mnt/linzejie/CDesk_test/data/5.HiC/4.TAD/test1.csv \</a:t>
            </a:r>
            <a:endParaRPr lang="en-US" altLang="zh-CN" sz="2800" dirty="0"/>
          </a:p>
          <a:p>
            <a:pPr algn="l" defTabSz="584200">
              <a:lnSpc>
                <a:spcPct val="100000"/>
              </a:lnSpc>
              <a:defRPr sz="1800" b="0">
                <a:solidFill>
                  <a:srgbClr val="FFFFFF"/>
                </a:solidFill>
                <a:latin typeface="Monaco"/>
                <a:ea typeface="Monaco"/>
                <a:cs typeface="Monaco"/>
                <a:sym typeface="Monaco"/>
              </a:defRPr>
            </a:pPr>
            <a:r>
              <a:rPr lang="en-US" altLang="zh-CN" sz="2800" dirty="0"/>
              <a:t>-o /mnt/linzejie/CDesk_test/result/5.HiC/4.TAD/test1 \</a:t>
            </a:r>
            <a:endParaRPr lang="en-US" altLang="zh-CN" sz="2800" dirty="0"/>
          </a:p>
          <a:p>
            <a:pPr algn="l" defTabSz="584200">
              <a:lnSpc>
                <a:spcPct val="100000"/>
              </a:lnSpc>
              <a:defRPr sz="1800" b="0">
                <a:solidFill>
                  <a:srgbClr val="FFFFFF"/>
                </a:solidFill>
                <a:latin typeface="Monaco"/>
                <a:ea typeface="Monaco"/>
                <a:cs typeface="Monaco"/>
                <a:sym typeface="Monaco"/>
              </a:defRPr>
            </a:pPr>
            <a:r>
              <a:rPr lang="en-US" altLang="zh-CN" sz="2800" dirty="0"/>
              <a:t>--insulation_window 1000000 --directionality_window 1000000 \</a:t>
            </a:r>
            <a:endParaRPr lang="en-US" altLang="zh-CN" sz="2800" dirty="0"/>
          </a:p>
          <a:p>
            <a:pPr algn="l" defTabSz="584200">
              <a:lnSpc>
                <a:spcPct val="100000"/>
              </a:lnSpc>
              <a:defRPr sz="1800" b="0">
                <a:solidFill>
                  <a:srgbClr val="FFFFFF"/>
                </a:solidFill>
                <a:latin typeface="Monaco"/>
                <a:ea typeface="Monaco"/>
                <a:cs typeface="Monaco"/>
                <a:sym typeface="Monaco"/>
              </a:defRPr>
            </a:pPr>
            <a:r>
              <a:rPr lang="en-US" altLang="zh-CN" sz="2800" dirty="0"/>
              <a:t>--expand 1000000</a:t>
            </a:r>
            <a:endParaRPr lang="en-US" altLang="zh-CN" sz="2800" dirty="0"/>
          </a:p>
        </p:txBody>
      </p:sp>
      <p:sp>
        <p:nvSpPr>
          <p:cNvPr id="7" name="Content Placeholder 2"/>
          <p:cNvSpPr>
            <a:spLocks noGrp="1"/>
          </p:cNvSpPr>
          <p:nvPr/>
        </p:nvSpPr>
        <p:spPr>
          <a:xfrm>
            <a:off x="867410" y="771398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5" name="Content Placeholder 2"/>
          <p:cNvSpPr>
            <a:spLocks noGrp="1"/>
          </p:cNvSpPr>
          <p:nvPr/>
        </p:nvSpPr>
        <p:spPr>
          <a:xfrm>
            <a:off x="867410" y="412623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en-GB" sz="2800" b="1" dirty="0">
                <a:ea typeface="Calibri" panose="020F0502020204030204" charset="0"/>
                <a:sym typeface="+mn-ea"/>
              </a:rPr>
              <a:t>Input command line:</a:t>
            </a:r>
            <a:endParaRPr lang="en-US" sz="2800" dirty="0">
              <a:sym typeface="+mn-ea"/>
            </a:endParaRPr>
          </a:p>
        </p:txBody>
      </p:sp>
      <p:graphicFrame>
        <p:nvGraphicFramePr>
          <p:cNvPr id="10" name="表格 9"/>
          <p:cNvGraphicFramePr>
            <a:graphicFrameLocks noGrp="1"/>
          </p:cNvGraphicFramePr>
          <p:nvPr>
            <p:custDataLst>
              <p:tags r:id="rId1"/>
            </p:custDataLst>
          </p:nvPr>
        </p:nvGraphicFramePr>
        <p:xfrm>
          <a:off x="1333500" y="8313420"/>
          <a:ext cx="11822430" cy="3844290"/>
        </p:xfrm>
        <a:graphic>
          <a:graphicData uri="http://schemas.openxmlformats.org/drawingml/2006/table">
            <a:tbl>
              <a:tblPr>
                <a:tableStyleId>{5940675A-B579-460E-94D1-54222C63F5DA}</a:tableStyleId>
              </a:tblPr>
              <a:tblGrid>
                <a:gridCol w="4351020"/>
                <a:gridCol w="5323205"/>
                <a:gridCol w="2148205"/>
              </a:tblGrid>
              <a:tr h="553085">
                <a:tc>
                  <a:txBody>
                    <a:bodyPr/>
                    <a:lstStyle/>
                    <a:p>
                      <a:pPr marL="0" marR="0" algn="ctr">
                        <a:buNone/>
                      </a:pPr>
                      <a:r>
                        <a:rPr lang="zh-CN" altLang="en-US" sz="2800" b="0" kern="100" dirty="0">
                          <a:effectLst/>
                          <a:latin typeface="+mn-ea"/>
                          <a:cs typeface="+mn-ea"/>
                        </a:rPr>
                        <a:t>参数</a:t>
                      </a:r>
                      <a:r>
                        <a:rPr lang="en-US" sz="2800" b="0" kern="100" baseline="30000">
                          <a:effectLst/>
                          <a:latin typeface="+mn-ea"/>
                          <a:cs typeface="+mn-ea"/>
                          <a:sym typeface="+mn-ea"/>
                        </a:rPr>
                        <a:t>√</a:t>
                      </a:r>
                      <a:r>
                        <a:rPr lang="zh-CN" altLang="en-US" sz="2800" b="0" kern="100" baseline="30000">
                          <a:effectLst/>
                          <a:latin typeface="+mn-ea"/>
                          <a:cs typeface="+mn-ea"/>
                          <a:sym typeface="+mn-ea"/>
                        </a:rPr>
                        <a:t>必要</a:t>
                      </a:r>
                      <a:endParaRPr lang="zh-CN" altLang="en-US" sz="2800" b="0" kern="100" baseline="30000" dirty="0">
                        <a:effectLst/>
                        <a:latin typeface="+mn-ea"/>
                        <a:cs typeface="+mn-ea"/>
                        <a:sym typeface="+mn-ea"/>
                      </a:endParaRPr>
                    </a:p>
                  </a:txBody>
                  <a:tcPr marL="68580" marR="68580" anchor="ctr">
                    <a:solidFill>
                      <a:schemeClr val="bg2"/>
                    </a:solidFill>
                  </a:tcPr>
                </a:tc>
                <a:tc>
                  <a:txBody>
                    <a:bodyPr/>
                    <a:lstStyle/>
                    <a:p>
                      <a:pPr marL="0" marR="0" algn="ctr">
                        <a:buNone/>
                      </a:pPr>
                      <a:r>
                        <a:rPr lang="zh-CN" altLang="en-US" sz="2800" b="0" kern="100" dirty="0">
                          <a:effectLst/>
                          <a:latin typeface="+mn-ea"/>
                        </a:rPr>
                        <a:t>描述</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800" b="0" kern="100" dirty="0">
                          <a:effectLst/>
                          <a:latin typeface="+mn-ea"/>
                        </a:rPr>
                        <a:t>默认值</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r>
              <a:tr h="554355">
                <a:tc>
                  <a:txBody>
                    <a:bodyPr/>
                    <a:lstStyle/>
                    <a:p>
                      <a:pPr marL="0" marR="0" algn="ctr">
                        <a:buNone/>
                      </a:pPr>
                      <a:r>
                        <a:rPr lang="en-US" sz="2800" b="0" kern="100">
                          <a:effectLst/>
                          <a:latin typeface="+mn-ea"/>
                        </a:rPr>
                        <a:t>-i,--input</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en-US" altLang="zh-CN" sz="2800" b="0" kern="100">
                          <a:effectLst/>
                          <a:latin typeface="+mn-ea"/>
                          <a:cs typeface="+mn-ea"/>
                        </a:rPr>
                        <a:t>hic</a:t>
                      </a:r>
                      <a:r>
                        <a:rPr lang="zh-CN" altLang="en-US" sz="2800" b="0" kern="100">
                          <a:effectLst/>
                          <a:latin typeface="+mn-ea"/>
                          <a:cs typeface="+mn-ea"/>
                        </a:rPr>
                        <a:t>样本信息文件</a:t>
                      </a:r>
                      <a:endParaRPr lang="zh-CN" altLang="en-US" sz="2800" b="0" kern="100">
                        <a:effectLst/>
                        <a:latin typeface="+mn-ea"/>
                        <a:cs typeface="+mn-ea"/>
                      </a:endParaRPr>
                    </a:p>
                  </a:txBody>
                  <a:tcPr marL="68580" marR="68580" anchor="ctr"/>
                </a:tc>
                <a:tc>
                  <a:txBody>
                    <a:bodyPr/>
                    <a:lstStyle/>
                    <a:p>
                      <a:pPr marL="0" marR="0" algn="ctr">
                        <a:buNone/>
                      </a:pPr>
                      <a:r>
                        <a:rPr lang="en-US" altLang="zh-CN" sz="2800" b="0" kern="100" dirty="0">
                          <a:effectLst/>
                          <a:latin typeface="+mn-ea"/>
                        </a:rPr>
                        <a:t>-</a:t>
                      </a:r>
                      <a:endParaRPr lang="en-US" altLang="zh-CN" sz="2800" b="0" kern="100" dirty="0">
                        <a:effectLst/>
                        <a:latin typeface="+mn-ea"/>
                        <a:cs typeface="Times New Roman" panose="02020603050405020304" pitchFamily="18" charset="0"/>
                      </a:endParaRPr>
                    </a:p>
                  </a:txBody>
                  <a:tcPr marL="68580" marR="68580" anchor="ctr"/>
                </a:tc>
              </a:tr>
              <a:tr h="552450">
                <a:tc>
                  <a:txBody>
                    <a:bodyPr/>
                    <a:lstStyle/>
                    <a:p>
                      <a:pPr marL="0" marR="0" algn="ctr">
                        <a:buNone/>
                      </a:pPr>
                      <a:r>
                        <a:rPr lang="en-US" sz="2800" b="0" kern="100">
                          <a:effectLst/>
                          <a:latin typeface="+mn-ea"/>
                        </a:rPr>
                        <a:t>-o,--output</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zh-CN" sz="2800" b="0" kern="100">
                          <a:effectLst/>
                          <a:latin typeface="+mn-ea"/>
                        </a:rPr>
                        <a:t>输出文件夹</a:t>
                      </a:r>
                      <a:endParaRPr lang="zh-CN" sz="28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800" b="0" kern="100">
                          <a:effectLst/>
                          <a:latin typeface="+mn-ea"/>
                        </a:rPr>
                        <a:t>-</a:t>
                      </a:r>
                      <a:endParaRPr lang="en-US" altLang="zh-CN" sz="2800" b="0" kern="100">
                        <a:effectLst/>
                        <a:latin typeface="+mn-ea"/>
                        <a:cs typeface="Times New Roman" panose="02020603050405020304" pitchFamily="18" charset="0"/>
                      </a:endParaRPr>
                    </a:p>
                  </a:txBody>
                  <a:tcPr marL="68580" marR="68580" anchor="ctr"/>
                </a:tc>
              </a:tr>
              <a:tr h="720090">
                <a:tc>
                  <a:txBody>
                    <a:bodyPr/>
                    <a:lstStyle/>
                    <a:p>
                      <a:pPr marL="0" marR="0" algn="ctr">
                        <a:buNone/>
                      </a:pPr>
                      <a:r>
                        <a:rPr lang="en-US" altLang="zh-CN" sz="2800" b="0" kern="100">
                          <a:effectLst/>
                          <a:latin typeface="+mn-ea"/>
                          <a:cs typeface="Times New Roman" panose="02020603050405020304" pitchFamily="18" charset="0"/>
                        </a:rPr>
                        <a:t>--insulation_window</a:t>
                      </a:r>
                      <a:endParaRPr lang="en-US" altLang="zh-CN" sz="28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800" b="0" kern="100">
                          <a:effectLst/>
                          <a:latin typeface="+mn-ea"/>
                        </a:rPr>
                        <a:t>insulation score</a:t>
                      </a:r>
                      <a:r>
                        <a:rPr lang="zh-CN" altLang="en-US" sz="2800" b="0" kern="100">
                          <a:effectLst/>
                          <a:latin typeface="+mn-ea"/>
                        </a:rPr>
                        <a:t>计算窗口</a:t>
                      </a:r>
                      <a:endParaRPr lang="zh-CN" altLang="en-US" sz="2800" b="0" kern="100">
                        <a:effectLst/>
                        <a:latin typeface="+mn-ea"/>
                      </a:endParaRPr>
                    </a:p>
                  </a:txBody>
                  <a:tcPr marL="68580" marR="68580" anchor="ctr"/>
                </a:tc>
                <a:tc>
                  <a:txBody>
                    <a:bodyPr/>
                    <a:lstStyle/>
                    <a:p>
                      <a:pPr marL="0" marR="0" algn="ctr">
                        <a:buNone/>
                      </a:pPr>
                      <a:r>
                        <a:rPr lang="en-US" altLang="zh-CN" sz="2800" b="0" kern="100">
                          <a:effectLst/>
                          <a:latin typeface="+mn-ea"/>
                          <a:cs typeface="Times New Roman" panose="02020603050405020304" pitchFamily="18" charset="0"/>
                        </a:rPr>
                        <a:t>1000000</a:t>
                      </a:r>
                      <a:endParaRPr lang="en-US" altLang="zh-CN" sz="2800" b="0" kern="100">
                        <a:effectLst/>
                        <a:latin typeface="+mn-ea"/>
                        <a:cs typeface="Times New Roman" panose="02020603050405020304" pitchFamily="18" charset="0"/>
                      </a:endParaRPr>
                    </a:p>
                  </a:txBody>
                  <a:tcPr marL="68580" marR="68580" anchor="ctr"/>
                </a:tc>
              </a:tr>
              <a:tr h="911225">
                <a:tc>
                  <a:txBody>
                    <a:bodyPr/>
                    <a:lstStyle/>
                    <a:p>
                      <a:pPr marL="0" marR="0" algn="ctr">
                        <a:buNone/>
                      </a:pPr>
                      <a:r>
                        <a:rPr lang="en-US" altLang="zh-CN" sz="2800" b="0" kern="100">
                          <a:effectLst/>
                          <a:latin typeface="+mn-ea"/>
                          <a:cs typeface="Times New Roman" panose="02020603050405020304" pitchFamily="18" charset="0"/>
                        </a:rPr>
                        <a:t>--directionality_window</a:t>
                      </a:r>
                      <a:endParaRPr lang="en-US" altLang="zh-CN" sz="28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800" b="0" kern="100">
                          <a:effectLst/>
                          <a:latin typeface="+mn-ea"/>
                          <a:cs typeface="Times New Roman" panose="02020603050405020304" pitchFamily="18" charset="0"/>
                          <a:sym typeface="+mn-ea"/>
                        </a:rPr>
                        <a:t>directionality </a:t>
                      </a:r>
                      <a:r>
                        <a:rPr lang="en-US" altLang="zh-CN" sz="2800" b="0" kern="100">
                          <a:effectLst/>
                          <a:latin typeface="+mn-ea"/>
                          <a:sym typeface="+mn-ea"/>
                        </a:rPr>
                        <a:t>index</a:t>
                      </a:r>
                      <a:r>
                        <a:rPr lang="zh-CN" altLang="en-US" sz="2800" b="0" kern="100">
                          <a:effectLst/>
                          <a:latin typeface="+mn-ea"/>
                          <a:sym typeface="+mn-ea"/>
                        </a:rPr>
                        <a:t>计算窗口</a:t>
                      </a:r>
                      <a:endParaRPr lang="zh-CN" altLang="en-US" sz="2800" b="0" kern="100" dirty="0">
                        <a:effectLst/>
                        <a:latin typeface="+mn-ea"/>
                        <a:cs typeface="+mn-ea"/>
                        <a:sym typeface="+mn-ea"/>
                      </a:endParaRPr>
                    </a:p>
                  </a:txBody>
                  <a:tcPr marL="68580" marR="68580" anchor="ctr"/>
                </a:tc>
                <a:tc>
                  <a:txBody>
                    <a:bodyPr/>
                    <a:lstStyle/>
                    <a:p>
                      <a:pPr marL="0" marR="0" algn="ctr">
                        <a:buNone/>
                      </a:pPr>
                      <a:r>
                        <a:rPr lang="en-US" altLang="zh-CN" sz="2800" b="0" kern="100">
                          <a:effectLst/>
                          <a:latin typeface="+mn-ea"/>
                        </a:rPr>
                        <a:t>1000000</a:t>
                      </a:r>
                      <a:r>
                        <a:rPr lang="zh-CN" altLang="en-US" sz="2800" b="0" kern="100">
                          <a:effectLst/>
                          <a:latin typeface="+mn-ea"/>
                        </a:rPr>
                        <a:t> </a:t>
                      </a:r>
                      <a:endParaRPr lang="zh-CN" altLang="en-US" sz="2800" b="0" kern="100">
                        <a:effectLst/>
                        <a:latin typeface="+mn-ea"/>
                        <a:cs typeface="Times New Roman" panose="02020603050405020304" pitchFamily="18" charset="0"/>
                      </a:endParaRPr>
                    </a:p>
                  </a:txBody>
                  <a:tcPr marL="68580" marR="68580" anchor="ctr"/>
                </a:tc>
              </a:tr>
              <a:tr h="553085">
                <a:tc>
                  <a:txBody>
                    <a:bodyPr/>
                    <a:lstStyle/>
                    <a:p>
                      <a:pPr marL="0" marR="0" algn="ctr">
                        <a:buNone/>
                      </a:pPr>
                      <a:r>
                        <a:rPr lang="en-US" sz="2800" b="0" kern="100">
                          <a:effectLst/>
                          <a:latin typeface="+mn-ea"/>
                        </a:rPr>
                        <a:t>--expand</a:t>
                      </a:r>
                      <a:endParaRPr lang="en-US" sz="28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800" b="0" kern="100">
                          <a:effectLst/>
                          <a:latin typeface="+mn-ea"/>
                          <a:cs typeface="+mn-ea"/>
                        </a:rPr>
                        <a:t>boundary</a:t>
                      </a:r>
                      <a:r>
                        <a:rPr lang="zh-CN" altLang="en-US" sz="2800" b="0" kern="100">
                          <a:effectLst/>
                          <a:latin typeface="+mn-ea"/>
                          <a:cs typeface="+mn-ea"/>
                        </a:rPr>
                        <a:t>扩展</a:t>
                      </a:r>
                      <a:endParaRPr lang="zh-CN" altLang="en-US" sz="2800" b="0" kern="100">
                        <a:effectLst/>
                        <a:latin typeface="+mn-ea"/>
                        <a:cs typeface="+mn-ea"/>
                      </a:endParaRPr>
                    </a:p>
                  </a:txBody>
                  <a:tcPr marL="68580" marR="68580" anchor="ctr"/>
                </a:tc>
                <a:tc>
                  <a:txBody>
                    <a:bodyPr/>
                    <a:lstStyle/>
                    <a:p>
                      <a:pPr marL="0" marR="0" algn="ctr">
                        <a:buNone/>
                      </a:pPr>
                      <a:r>
                        <a:rPr lang="en-US" altLang="zh-CN" sz="2800" b="0" kern="100" dirty="0">
                          <a:effectLst/>
                          <a:latin typeface="+mn-ea"/>
                          <a:cs typeface="Times New Roman" panose="02020603050405020304" pitchFamily="18" charset="0"/>
                        </a:rPr>
                        <a:t>1000000</a:t>
                      </a:r>
                      <a:endParaRPr lang="en-US" altLang="zh-CN" sz="2800" b="0" kern="100" dirty="0">
                        <a:effectLst/>
                        <a:latin typeface="+mn-ea"/>
                        <a:cs typeface="Times New Roman" panose="02020603050405020304" pitchFamily="18" charset="0"/>
                      </a:endParaRPr>
                    </a:p>
                  </a:txBody>
                  <a:tcPr marL="68580" marR="68580" anchor="ctr"/>
                </a:tc>
              </a:tr>
            </a:tbl>
          </a:graphicData>
        </a:graphic>
      </p:graphicFrame>
      <p:pic>
        <p:nvPicPr>
          <p:cNvPr id="13" name="图片 12"/>
          <p:cNvPicPr>
            <a:picLocks noChangeAspect="1"/>
          </p:cNvPicPr>
          <p:nvPr/>
        </p:nvPicPr>
        <p:blipFill>
          <a:blip r:embed="rId2"/>
          <a:stretch>
            <a:fillRect/>
          </a:stretch>
        </p:blipFill>
        <p:spPr>
          <a:xfrm>
            <a:off x="20290155" y="1827530"/>
            <a:ext cx="3939540" cy="4381500"/>
          </a:xfrm>
          <a:prstGeom prst="rect">
            <a:avLst/>
          </a:prstGeom>
        </p:spPr>
      </p:pic>
      <p:pic>
        <p:nvPicPr>
          <p:cNvPr id="14" name="图片 13"/>
          <p:cNvPicPr>
            <a:picLocks noChangeAspect="1"/>
          </p:cNvPicPr>
          <p:nvPr/>
        </p:nvPicPr>
        <p:blipFill>
          <a:blip r:embed="rId3"/>
          <a:stretch>
            <a:fillRect/>
          </a:stretch>
        </p:blipFill>
        <p:spPr>
          <a:xfrm>
            <a:off x="14046835" y="1827530"/>
            <a:ext cx="2598420" cy="4023360"/>
          </a:xfrm>
          <a:prstGeom prst="rect">
            <a:avLst/>
          </a:prstGeom>
        </p:spPr>
      </p:pic>
      <p:pic>
        <p:nvPicPr>
          <p:cNvPr id="15" name="图片 14"/>
          <p:cNvPicPr>
            <a:picLocks noChangeAspect="1"/>
          </p:cNvPicPr>
          <p:nvPr/>
        </p:nvPicPr>
        <p:blipFill>
          <a:blip r:embed="rId4"/>
          <a:stretch>
            <a:fillRect/>
          </a:stretch>
        </p:blipFill>
        <p:spPr>
          <a:xfrm>
            <a:off x="17061815" y="1827530"/>
            <a:ext cx="2811780" cy="3832860"/>
          </a:xfrm>
          <a:prstGeom prst="rect">
            <a:avLst/>
          </a:prstGeom>
        </p:spPr>
      </p:pic>
      <p:pic>
        <p:nvPicPr>
          <p:cNvPr id="16" name="图片 15"/>
          <p:cNvPicPr>
            <a:picLocks noChangeAspect="1"/>
          </p:cNvPicPr>
          <p:nvPr/>
        </p:nvPicPr>
        <p:blipFill>
          <a:blip r:embed="rId5"/>
          <a:stretch>
            <a:fillRect/>
          </a:stretch>
        </p:blipFill>
        <p:spPr>
          <a:xfrm>
            <a:off x="14619605" y="6341110"/>
            <a:ext cx="3382010" cy="2740660"/>
          </a:xfrm>
          <a:prstGeom prst="rect">
            <a:avLst/>
          </a:prstGeom>
        </p:spPr>
      </p:pic>
      <p:pic>
        <p:nvPicPr>
          <p:cNvPr id="17" name="图片 16"/>
          <p:cNvPicPr>
            <a:picLocks noChangeAspect="1"/>
          </p:cNvPicPr>
          <p:nvPr/>
        </p:nvPicPr>
        <p:blipFill>
          <a:blip r:embed="rId6"/>
          <a:stretch>
            <a:fillRect/>
          </a:stretch>
        </p:blipFill>
        <p:spPr>
          <a:xfrm>
            <a:off x="14619605" y="9485630"/>
            <a:ext cx="3094355" cy="3131185"/>
          </a:xfrm>
          <a:prstGeom prst="rect">
            <a:avLst/>
          </a:prstGeom>
        </p:spPr>
      </p:pic>
      <p:pic>
        <p:nvPicPr>
          <p:cNvPr id="18" name="图片 17"/>
          <p:cNvPicPr>
            <a:picLocks noChangeAspect="1"/>
          </p:cNvPicPr>
          <p:nvPr/>
        </p:nvPicPr>
        <p:blipFill>
          <a:blip r:embed="rId7"/>
          <a:stretch>
            <a:fillRect/>
          </a:stretch>
        </p:blipFill>
        <p:spPr>
          <a:xfrm>
            <a:off x="18147665" y="8313420"/>
            <a:ext cx="2618105" cy="2631440"/>
          </a:xfrm>
          <a:prstGeom prst="rect">
            <a:avLst/>
          </a:prstGeom>
        </p:spPr>
      </p:pic>
      <p:pic>
        <p:nvPicPr>
          <p:cNvPr id="19" name="图片 18"/>
          <p:cNvPicPr>
            <a:picLocks noChangeAspect="1"/>
          </p:cNvPicPr>
          <p:nvPr/>
        </p:nvPicPr>
        <p:blipFill>
          <a:blip r:embed="rId8"/>
          <a:stretch>
            <a:fillRect/>
          </a:stretch>
        </p:blipFill>
        <p:spPr>
          <a:xfrm>
            <a:off x="20911820" y="6864350"/>
            <a:ext cx="3215005" cy="2490470"/>
          </a:xfrm>
          <a:prstGeom prst="rect">
            <a:avLst/>
          </a:prstGeom>
        </p:spPr>
      </p:pic>
      <p:pic>
        <p:nvPicPr>
          <p:cNvPr id="20" name="图片 19"/>
          <p:cNvPicPr>
            <a:picLocks noChangeAspect="1"/>
          </p:cNvPicPr>
          <p:nvPr/>
        </p:nvPicPr>
        <p:blipFill>
          <a:blip r:embed="rId9"/>
          <a:stretch>
            <a:fillRect/>
          </a:stretch>
        </p:blipFill>
        <p:spPr>
          <a:xfrm>
            <a:off x="20701635" y="10010140"/>
            <a:ext cx="3115945" cy="2606675"/>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Compartment related</a:t>
            </a:r>
            <a:endParaRPr lang="en-US" dirty="0"/>
          </a:p>
        </p:txBody>
      </p:sp>
      <p:sp>
        <p:nvSpPr>
          <p:cNvPr id="8" name="Text Placeholder 1"/>
          <p:cNvSpPr>
            <a:spLocks noGrp="1"/>
          </p:cNvSpPr>
          <p:nvPr>
            <p:ph type="body" idx="1"/>
          </p:nvPr>
        </p:nvSpPr>
        <p:spPr>
          <a:xfrm>
            <a:off x="2032000" y="2472497"/>
            <a:ext cx="20320000" cy="10160001"/>
          </a:xfrm>
        </p:spPr>
        <p:txBody>
          <a:bodyPr/>
          <a:lstStyle/>
          <a:p>
            <a:r>
              <a:rPr lang="en-US" dirty="0"/>
              <a:t>Eigenvector calculation(covariance applied for phasing is needed)</a:t>
            </a:r>
            <a:endParaRPr lang="en-US" dirty="0"/>
          </a:p>
          <a:p>
            <a:pPr lvl="1"/>
            <a:r>
              <a:rPr lang="en-US" dirty="0"/>
              <a:t>A/B compartment</a:t>
            </a:r>
            <a:endParaRPr lang="en-US" dirty="0"/>
          </a:p>
          <a:p>
            <a:pPr lvl="1"/>
            <a:r>
              <a:rPr lang="en-US" dirty="0"/>
              <a:t>A/B transit</a:t>
            </a:r>
            <a:endParaRPr lang="en-US" dirty="0"/>
          </a:p>
          <a:p>
            <a:pPr lvl="1"/>
            <a:r>
              <a:rPr lang="en-US" dirty="0"/>
              <a:t>Saddle plot (compartment strength)</a:t>
            </a:r>
            <a:endParaRPr lang="en-US" dirty="0"/>
          </a:p>
          <a:p>
            <a:pPr lvl="1"/>
            <a:r>
              <a:rPr lang="en-US" dirty="0"/>
              <a:t>Bed files; bw files</a:t>
            </a:r>
            <a:endParaRPr lang="en-US" dirty="0"/>
          </a:p>
          <a:p>
            <a:pPr marL="0" lvl="1" indent="0">
              <a:buNone/>
            </a:pPr>
            <a:endParaRPr lang="en-US" sz="4400" dirty="0"/>
          </a:p>
          <a:p>
            <a:pPr marL="444500" lvl="1" indent="0">
              <a:buNone/>
            </a:pPr>
            <a:endParaRPr lang="en-US" dirty="0"/>
          </a:p>
        </p:txBody>
      </p:sp>
      <p:sp>
        <p:nvSpPr>
          <p:cNvPr id="9" name="文本框 8"/>
          <p:cNvSpPr txBox="1"/>
          <p:nvPr/>
        </p:nvSpPr>
        <p:spPr>
          <a:xfrm>
            <a:off x="9407478" y="10141681"/>
            <a:ext cx="14282755" cy="13753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8000" b="1" i="0" u="none" strike="noStrike" cap="none" spc="0" normalizeH="0" baseline="0" dirty="0">
                <a:ln>
                  <a:noFill/>
                </a:ln>
                <a:solidFill>
                  <a:srgbClr val="FF0000"/>
                </a:solidFill>
                <a:effectLst/>
                <a:uFillTx/>
                <a:latin typeface="+mn-lt"/>
                <a:ea typeface="+mn-ea"/>
                <a:cs typeface="+mn-cs"/>
                <a:sym typeface="Helvetica"/>
              </a:rPr>
              <a:t>Multi low/middle resolutions!</a:t>
            </a:r>
            <a:endParaRPr kumimoji="0" lang="zh-CN" altLang="en-US" sz="8000" b="1" i="0" u="none" strike="noStrike" cap="none" spc="0" normalizeH="0" baseline="0" dirty="0">
              <a:ln>
                <a:noFill/>
              </a:ln>
              <a:solidFill>
                <a:srgbClr val="FF0000"/>
              </a:solidFill>
              <a:effectLst/>
              <a:uFillTx/>
              <a:latin typeface="+mn-lt"/>
              <a:ea typeface="+mn-ea"/>
              <a:cs typeface="+mn-cs"/>
              <a:sym typeface="Helvetica"/>
            </a:endParaRPr>
          </a:p>
        </p:txBody>
      </p:sp>
      <p:pic>
        <p:nvPicPr>
          <p:cNvPr id="4" name="图片 3"/>
          <p:cNvPicPr>
            <a:picLocks noChangeAspect="1"/>
          </p:cNvPicPr>
          <p:nvPr/>
        </p:nvPicPr>
        <p:blipFill>
          <a:blip r:embed="rId1"/>
          <a:stretch>
            <a:fillRect/>
          </a:stretch>
        </p:blipFill>
        <p:spPr>
          <a:xfrm>
            <a:off x="11344085" y="5970494"/>
            <a:ext cx="12813003" cy="3396515"/>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Compartment related</a:t>
            </a:r>
            <a:endParaRPr lang="en-US" dirty="0"/>
          </a:p>
        </p:txBody>
      </p:sp>
      <p:sp>
        <p:nvSpPr>
          <p:cNvPr id="2" name="文本占位符 1"/>
          <p:cNvSpPr/>
          <p:nvPr>
            <p:ph type="body" idx="1"/>
          </p:nvPr>
        </p:nvSpPr>
        <p:spPr>
          <a:xfrm>
            <a:off x="605155" y="2045970"/>
            <a:ext cx="13484225" cy="10043160"/>
          </a:xfrm>
        </p:spPr>
        <p:txBody>
          <a:bodyPr/>
          <a:p>
            <a:pPr algn="l"/>
            <a:r>
              <a:rPr lang="en-US" altLang="zh-CN" sz="2800"/>
              <a:t>The genome partitions into two spatial compartments that display high intra-compartment but low inter-compartment contact frequencies.</a:t>
            </a:r>
            <a:endParaRPr lang="en-US" altLang="zh-CN" sz="2800"/>
          </a:p>
          <a:p>
            <a:pPr algn="l"/>
            <a:r>
              <a:rPr lang="en-US" altLang="zh-CN" sz="2800"/>
              <a:t>A Compartment (Active)</a:t>
            </a:r>
            <a:endParaRPr lang="en-US" altLang="zh-CN" sz="2800"/>
          </a:p>
          <a:p>
            <a:pPr lvl="1" algn="l"/>
            <a:r>
              <a:rPr lang="en-US" altLang="zh-CN" sz="2400"/>
              <a:t>Open, accessible chromatin</a:t>
            </a:r>
            <a:endParaRPr lang="en-US" altLang="zh-CN" sz="2400"/>
          </a:p>
          <a:p>
            <a:pPr lvl="1" algn="l"/>
            <a:r>
              <a:rPr lang="en-US" altLang="zh-CN" sz="2400"/>
              <a:t>Transcriptionally active; gene-rich, GC-rich</a:t>
            </a:r>
            <a:endParaRPr lang="en-US" altLang="zh-CN" sz="2400"/>
          </a:p>
          <a:p>
            <a:pPr lvl="1" algn="l"/>
            <a:r>
              <a:rPr lang="en-US" altLang="zh-CN" sz="2400"/>
              <a:t>Enriched for active histone marks (e.g., H3K4me3, H3K27ac)</a:t>
            </a:r>
            <a:endParaRPr lang="en-US" altLang="zh-CN" sz="2400"/>
          </a:p>
          <a:p>
            <a:pPr lvl="1" algn="l"/>
            <a:r>
              <a:rPr lang="en-US" altLang="zh-CN" sz="2400"/>
              <a:t>Preferentially located in the nuclear interior</a:t>
            </a:r>
            <a:endParaRPr lang="en-US" altLang="zh-CN" sz="2400"/>
          </a:p>
          <a:p>
            <a:pPr algn="l"/>
            <a:r>
              <a:rPr lang="en-US" altLang="zh-CN" sz="2800"/>
              <a:t>B Compartment (Inactive)</a:t>
            </a:r>
            <a:endParaRPr lang="en-US" altLang="zh-CN" sz="2800"/>
          </a:p>
          <a:p>
            <a:pPr lvl="1" algn="l"/>
            <a:r>
              <a:rPr lang="en-US" altLang="zh-CN" sz="2400"/>
              <a:t>Closed, compact chromatin</a:t>
            </a:r>
            <a:endParaRPr lang="en-US" altLang="zh-CN" sz="2400"/>
          </a:p>
          <a:p>
            <a:pPr lvl="1" algn="l"/>
            <a:r>
              <a:rPr lang="en-US" altLang="zh-CN" sz="2400"/>
              <a:t>Transcriptionally silent; gene-poor</a:t>
            </a:r>
            <a:endParaRPr lang="en-US" altLang="zh-CN" sz="2400"/>
          </a:p>
          <a:p>
            <a:pPr lvl="1" algn="l"/>
            <a:r>
              <a:rPr lang="en-US" altLang="zh-CN" sz="2400"/>
              <a:t>Enriched for repressive histone marks; overlaps lamina-associated domains  – Located at the nuclear periphery; contains late-replicating origins</a:t>
            </a:r>
            <a:endParaRPr lang="en-US" altLang="zh-CN" sz="2400"/>
          </a:p>
          <a:p>
            <a:pPr algn="l"/>
            <a:r>
              <a:rPr lang="en-US" altLang="zh-CN" sz="2800"/>
              <a:t>A vs. B compartments are distinguished by computing the correlation matrix of intra-chromosomal Hi-C contacts and extracting PC1; positive PC1 values denote A, negative PC1 values denote B.</a:t>
            </a:r>
            <a:endParaRPr lang="en-US" altLang="zh-CN" sz="2800"/>
          </a:p>
        </p:txBody>
      </p:sp>
      <p:pic>
        <p:nvPicPr>
          <p:cNvPr id="5" name="图片 4"/>
          <p:cNvPicPr>
            <a:picLocks noChangeAspect="1"/>
          </p:cNvPicPr>
          <p:nvPr/>
        </p:nvPicPr>
        <p:blipFill>
          <a:blip r:embed="rId1"/>
          <a:stretch>
            <a:fillRect/>
          </a:stretch>
        </p:blipFill>
        <p:spPr>
          <a:xfrm>
            <a:off x="14089380" y="2472690"/>
            <a:ext cx="9182100" cy="3781425"/>
          </a:xfrm>
          <a:prstGeom prst="rect">
            <a:avLst/>
          </a:prstGeom>
        </p:spPr>
      </p:pic>
      <p:pic>
        <p:nvPicPr>
          <p:cNvPr id="6" name="图片 5"/>
          <p:cNvPicPr>
            <a:picLocks noChangeAspect="1"/>
          </p:cNvPicPr>
          <p:nvPr/>
        </p:nvPicPr>
        <p:blipFill>
          <a:blip r:embed="rId2"/>
          <a:stretch>
            <a:fillRect/>
          </a:stretch>
        </p:blipFill>
        <p:spPr>
          <a:xfrm>
            <a:off x="16499840" y="6858000"/>
            <a:ext cx="3714750" cy="3333750"/>
          </a:xfrm>
          <a:prstGeom prst="rect">
            <a:avLst/>
          </a:prstGeom>
        </p:spPr>
      </p:pic>
      <p:sp>
        <p:nvSpPr>
          <p:cNvPr id="7" name="TextBox 5"/>
          <p:cNvSpPr txBox="1"/>
          <p:nvPr/>
        </p:nvSpPr>
        <p:spPr>
          <a:xfrm>
            <a:off x="20003770" y="12564745"/>
            <a:ext cx="4169410" cy="5403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p>
            <a:r>
              <a:rPr lang="en-US" altLang="zh-CN" dirty="0"/>
              <a:t>Credit</a:t>
            </a:r>
            <a:r>
              <a:rPr lang="zh-CN" altLang="en-US" dirty="0"/>
              <a:t> </a:t>
            </a:r>
            <a:r>
              <a:rPr lang="en-US" altLang="zh-CN" dirty="0"/>
              <a:t>: Zejie Lin</a:t>
            </a:r>
            <a:endParaRPr lang="en-US" dirty="0"/>
          </a:p>
        </p:txBody>
      </p:sp>
      <p:sp>
        <p:nvSpPr>
          <p:cNvPr id="10" name="文本框 9"/>
          <p:cNvSpPr txBox="1"/>
          <p:nvPr/>
        </p:nvSpPr>
        <p:spPr>
          <a:xfrm>
            <a:off x="323850" y="12564745"/>
            <a:ext cx="12849860" cy="5403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Matharu N, Ahituv N. Minor Loops in Major Folds: Enhancer-Promoter Looping, Chromatin Restructuring, and Their Association with Transcriptional Regulation and Disease. PLoS Genet. 2015 Dec 3;11(12)</a:t>
            </a:r>
            <a:endParaRPr lang="en-US" altLang="zh-CN" dirty="0"/>
          </a:p>
          <a:p>
            <a:endParaRPr lang="en-US" altLang="zh-CN"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ln>
                  <a:noFill/>
                </a:ln>
                <a:solidFill>
                  <a:schemeClr val="bg1"/>
                </a:solidFill>
                <a:effectLst/>
                <a:latin typeface="+mn-lt"/>
                <a:cs typeface="+mn-cs"/>
                <a:sym typeface="Helvetica"/>
              </a:rPr>
              <a:t>Calculate eigenvalues</a:t>
            </a:r>
            <a:endParaRPr lang="en-US" altLang="zh-CN">
              <a:ln>
                <a:noFill/>
              </a:ln>
              <a:solidFill>
                <a:schemeClr val="bg1"/>
              </a:solidFill>
              <a:effectLst/>
              <a:latin typeface="+mn-lt"/>
              <a:cs typeface="+mn-cs"/>
              <a:sym typeface="Helvetica"/>
            </a:endParaRPr>
          </a:p>
        </p:txBody>
      </p:sp>
      <p:sp>
        <p:nvSpPr>
          <p:cNvPr id="5" name="文本框 4"/>
          <p:cNvSpPr txBox="1"/>
          <p:nvPr/>
        </p:nvSpPr>
        <p:spPr>
          <a:xfrm>
            <a:off x="2218690" y="3161665"/>
            <a:ext cx="4652010" cy="11271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Tool</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kumimoji="0" lang="en-US" altLang="zh-CN" sz="3200" b="1" i="0" u="none" strike="noStrike" cap="none" spc="0" normalizeH="0" baseline="0">
                <a:ln>
                  <a:noFill/>
                </a:ln>
                <a:solidFill>
                  <a:srgbClr val="000000"/>
                </a:solidFill>
                <a:effectLst/>
                <a:uFillTx/>
                <a:latin typeface="+mn-lt"/>
                <a:ea typeface="+mn-ea"/>
                <a:cs typeface="+mn-cs"/>
                <a:sym typeface="Helvetica"/>
              </a:rPr>
              <a:t>cooler zoomify</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Result</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6" name="文本框 5"/>
          <p:cNvSpPr txBox="1"/>
          <p:nvPr/>
        </p:nvSpPr>
        <p:spPr>
          <a:xfrm>
            <a:off x="982345" y="2701290"/>
            <a:ext cx="1121283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Convert single-resolution data to multi-resolution data</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p:txBody>
      </p:sp>
      <p:pic>
        <p:nvPicPr>
          <p:cNvPr id="7" name="图片 6"/>
          <p:cNvPicPr>
            <a:picLocks noChangeAspect="1"/>
          </p:cNvPicPr>
          <p:nvPr/>
        </p:nvPicPr>
        <p:blipFill>
          <a:blip r:embed="rId1"/>
          <a:stretch>
            <a:fillRect/>
          </a:stretch>
        </p:blipFill>
        <p:spPr>
          <a:xfrm>
            <a:off x="3923665" y="3709670"/>
            <a:ext cx="3811905" cy="461010"/>
          </a:xfrm>
          <a:prstGeom prst="rect">
            <a:avLst/>
          </a:prstGeom>
        </p:spPr>
      </p:pic>
      <p:sp>
        <p:nvSpPr>
          <p:cNvPr id="8" name="文本框 7"/>
          <p:cNvSpPr txBox="1"/>
          <p:nvPr/>
        </p:nvSpPr>
        <p:spPr>
          <a:xfrm>
            <a:off x="2223770" y="5084445"/>
            <a:ext cx="6137275" cy="11271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Tool</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kumimoji="0" lang="en-US" altLang="zh-CN" sz="3200" b="1" i="0" u="none" strike="noStrike" cap="none" spc="0" normalizeH="0" baseline="0">
                <a:ln>
                  <a:noFill/>
                </a:ln>
                <a:solidFill>
                  <a:srgbClr val="000000"/>
                </a:solidFill>
                <a:effectLst/>
                <a:uFillTx/>
                <a:latin typeface="+mn-lt"/>
                <a:ea typeface="+mn-ea"/>
                <a:cs typeface="+mn-cs"/>
                <a:sym typeface="Helvetica"/>
              </a:rPr>
              <a:t>cooltools expected-cis</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lang="en-US" altLang="zh-CN">
                <a:sym typeface="Helvetica"/>
              </a:rPr>
              <a:t>Result</a:t>
            </a:r>
            <a:r>
              <a:rPr lang="zh-CN" altLang="en-US">
                <a:sym typeface="Helvetica"/>
              </a:rPr>
              <a:t>：</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p:txBody>
      </p:sp>
      <p:sp>
        <p:nvSpPr>
          <p:cNvPr id="9" name="文本框 8"/>
          <p:cNvSpPr txBox="1"/>
          <p:nvPr/>
        </p:nvSpPr>
        <p:spPr>
          <a:xfrm>
            <a:off x="1029335" y="4576445"/>
            <a:ext cx="1551368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Calculate expected interaction frequencies across genomic distance bins</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p:txBody>
      </p:sp>
      <p:pic>
        <p:nvPicPr>
          <p:cNvPr id="10" name="图片 9"/>
          <p:cNvPicPr>
            <a:picLocks noChangeAspect="1"/>
          </p:cNvPicPr>
          <p:nvPr/>
        </p:nvPicPr>
        <p:blipFill>
          <a:blip r:embed="rId2"/>
          <a:stretch>
            <a:fillRect/>
          </a:stretch>
        </p:blipFill>
        <p:spPr>
          <a:xfrm>
            <a:off x="3867785" y="5663565"/>
            <a:ext cx="4441825" cy="432435"/>
          </a:xfrm>
          <a:prstGeom prst="rect">
            <a:avLst/>
          </a:prstGeom>
        </p:spPr>
      </p:pic>
      <p:sp>
        <p:nvSpPr>
          <p:cNvPr id="11" name="文本框 10"/>
          <p:cNvSpPr txBox="1"/>
          <p:nvPr/>
        </p:nvSpPr>
        <p:spPr>
          <a:xfrm>
            <a:off x="2174240" y="6978650"/>
            <a:ext cx="8128000" cy="11271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Tool</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kumimoji="0" lang="en-US" altLang="zh-CN" sz="3200" b="1" i="0" u="none" strike="noStrike" cap="none" spc="0" normalizeH="0" baseline="0">
                <a:ln>
                  <a:noFill/>
                </a:ln>
                <a:solidFill>
                  <a:srgbClr val="000000"/>
                </a:solidFill>
                <a:effectLst/>
                <a:uFillTx/>
                <a:latin typeface="+mn-lt"/>
                <a:ea typeface="+mn-ea"/>
                <a:cs typeface="+mn-cs"/>
                <a:sym typeface="Helvetica"/>
              </a:rPr>
              <a:t>cooler dump/cooltools genome gc</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Result</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12" name="文本框 11"/>
          <p:cNvSpPr txBox="1"/>
          <p:nvPr/>
        </p:nvSpPr>
        <p:spPr>
          <a:xfrm>
            <a:off x="993140" y="6508433"/>
            <a:ext cx="1109980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Compute GC content across genomic intervals</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p:txBody>
      </p:sp>
      <p:pic>
        <p:nvPicPr>
          <p:cNvPr id="13" name="图片 12"/>
          <p:cNvPicPr>
            <a:picLocks noChangeAspect="1"/>
          </p:cNvPicPr>
          <p:nvPr/>
        </p:nvPicPr>
        <p:blipFill>
          <a:blip r:embed="rId3"/>
          <a:stretch>
            <a:fillRect/>
          </a:stretch>
        </p:blipFill>
        <p:spPr>
          <a:xfrm>
            <a:off x="3867785" y="7588885"/>
            <a:ext cx="3420110" cy="432435"/>
          </a:xfrm>
          <a:prstGeom prst="rect">
            <a:avLst/>
          </a:prstGeom>
        </p:spPr>
      </p:pic>
      <p:sp>
        <p:nvSpPr>
          <p:cNvPr id="15" name="文本框 14"/>
          <p:cNvSpPr txBox="1"/>
          <p:nvPr/>
        </p:nvSpPr>
        <p:spPr>
          <a:xfrm>
            <a:off x="969010" y="8341360"/>
            <a:ext cx="1233678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Derive interaction eigenvalue profiles across intervals</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p:txBody>
      </p:sp>
      <p:sp>
        <p:nvSpPr>
          <p:cNvPr id="16" name="文本框 15"/>
          <p:cNvSpPr txBox="1"/>
          <p:nvPr/>
        </p:nvSpPr>
        <p:spPr>
          <a:xfrm>
            <a:off x="2174240" y="8909050"/>
            <a:ext cx="8128000" cy="11271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Tool</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lang="en-US" altLang="zh-CN">
                <a:sym typeface="Helvetica"/>
              </a:rPr>
              <a:t>cooltools eigs-cis</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Result</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pic>
        <p:nvPicPr>
          <p:cNvPr id="17" name="图片 16"/>
          <p:cNvPicPr>
            <a:picLocks noChangeAspect="1"/>
          </p:cNvPicPr>
          <p:nvPr/>
        </p:nvPicPr>
        <p:blipFill>
          <a:blip r:embed="rId4"/>
          <a:stretch>
            <a:fillRect/>
          </a:stretch>
        </p:blipFill>
        <p:spPr>
          <a:xfrm>
            <a:off x="3839210" y="9502140"/>
            <a:ext cx="4100830" cy="451485"/>
          </a:xfrm>
          <a:prstGeom prst="rect">
            <a:avLst/>
          </a:prstGeom>
        </p:spPr>
      </p:pic>
      <p:pic>
        <p:nvPicPr>
          <p:cNvPr id="19" name="图片 18"/>
          <p:cNvPicPr>
            <a:picLocks noChangeAspect="1"/>
          </p:cNvPicPr>
          <p:nvPr/>
        </p:nvPicPr>
        <p:blipFill>
          <a:blip r:embed="rId5"/>
          <a:stretch>
            <a:fillRect/>
          </a:stretch>
        </p:blipFill>
        <p:spPr>
          <a:xfrm>
            <a:off x="12716510" y="6158865"/>
            <a:ext cx="10584815" cy="2778125"/>
          </a:xfrm>
          <a:prstGeom prst="rect">
            <a:avLst/>
          </a:prstGeom>
        </p:spPr>
      </p:pic>
      <p:sp>
        <p:nvSpPr>
          <p:cNvPr id="20" name="文本框 19"/>
          <p:cNvSpPr txBox="1"/>
          <p:nvPr/>
        </p:nvSpPr>
        <p:spPr>
          <a:xfrm>
            <a:off x="15604490" y="8983980"/>
            <a:ext cx="5024120" cy="4495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2000" b="1" i="0" u="none" strike="noStrike" cap="none" spc="0" normalizeH="0" baseline="0">
                <a:ln>
                  <a:noFill/>
                </a:ln>
                <a:solidFill>
                  <a:srgbClr val="000000"/>
                </a:solidFill>
                <a:effectLst/>
                <a:uFillTx/>
                <a:latin typeface="+mn-lt"/>
                <a:ea typeface="+mn-ea"/>
                <a:cs typeface="+mn-cs"/>
                <a:sym typeface="Helvetica"/>
              </a:rPr>
              <a:t>E1</a:t>
            </a:r>
            <a:r>
              <a:rPr kumimoji="0" lang="zh-CN" altLang="en-US" sz="2000" b="1" i="0" u="none" strike="noStrike" cap="none" spc="0" normalizeH="0" baseline="0">
                <a:ln>
                  <a:noFill/>
                </a:ln>
                <a:solidFill>
                  <a:srgbClr val="000000"/>
                </a:solidFill>
                <a:effectLst/>
                <a:uFillTx/>
                <a:latin typeface="+mn-lt"/>
                <a:ea typeface="+mn-ea"/>
                <a:cs typeface="+mn-cs"/>
                <a:sym typeface="Helvetica"/>
              </a:rPr>
              <a:t>的正负代表</a:t>
            </a:r>
            <a:r>
              <a:rPr kumimoji="0" lang="en-US" altLang="zh-CN" sz="2000" b="1" i="0" u="none" strike="noStrike" cap="none" spc="0" normalizeH="0" baseline="0">
                <a:ln>
                  <a:noFill/>
                </a:ln>
                <a:solidFill>
                  <a:srgbClr val="000000"/>
                </a:solidFill>
                <a:effectLst/>
                <a:uFillTx/>
                <a:latin typeface="+mn-lt"/>
                <a:ea typeface="+mn-ea"/>
                <a:cs typeface="+mn-cs"/>
                <a:sym typeface="Helvetica"/>
              </a:rPr>
              <a:t>AB Compartment</a:t>
            </a:r>
            <a:r>
              <a:rPr kumimoji="0" lang="zh-CN" altLang="en-US" sz="2000" b="1" i="0" u="none" strike="noStrike" cap="none" spc="0" normalizeH="0" baseline="0">
                <a:ln>
                  <a:noFill/>
                </a:ln>
                <a:solidFill>
                  <a:srgbClr val="000000"/>
                </a:solidFill>
                <a:effectLst/>
                <a:uFillTx/>
                <a:latin typeface="+mn-lt"/>
                <a:ea typeface="+mn-ea"/>
                <a:cs typeface="+mn-cs"/>
                <a:sym typeface="Helvetica"/>
              </a:rPr>
              <a:t>类型</a:t>
            </a:r>
            <a:endParaRPr kumimoji="0" lang="zh-CN" altLang="en-US" sz="2000" b="1" i="0" u="none" strike="noStrike" cap="none" spc="0" normalizeH="0" baseline="0">
              <a:ln>
                <a:noFill/>
              </a:ln>
              <a:solidFill>
                <a:srgbClr val="000000"/>
              </a:solidFill>
              <a:effectLst/>
              <a:uFillTx/>
              <a:latin typeface="+mn-lt"/>
              <a:ea typeface="+mn-ea"/>
              <a:cs typeface="+mn-cs"/>
              <a:sym typeface="Helvetica"/>
            </a:endParaRPr>
          </a:p>
        </p:txBody>
      </p:sp>
      <p:sp>
        <p:nvSpPr>
          <p:cNvPr id="2"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Wei Shi</a:t>
            </a:r>
            <a:endParaRPr lang="en-US"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t>SaddleP</a:t>
            </a:r>
            <a:r>
              <a:rPr lang="en-US" altLang="zh-CN"/>
              <a:t>lot</a:t>
            </a:r>
            <a:endParaRPr lang="en-US" altLang="zh-CN"/>
          </a:p>
        </p:txBody>
      </p:sp>
      <p:sp>
        <p:nvSpPr>
          <p:cNvPr id="4" name="文本框 3"/>
          <p:cNvSpPr txBox="1"/>
          <p:nvPr/>
        </p:nvSpPr>
        <p:spPr>
          <a:xfrm>
            <a:off x="2594610" y="12545378"/>
            <a:ext cx="18969355" cy="5727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2800" b="1" i="0" u="none" strike="noStrike" cap="none" spc="0" normalizeH="0" baseline="0">
                <a:ln>
                  <a:noFill/>
                </a:ln>
                <a:solidFill>
                  <a:srgbClr val="000000"/>
                </a:solidFill>
                <a:effectLst/>
                <a:uFillTx/>
                <a:latin typeface="+mn-lt"/>
                <a:ea typeface="+mn-ea"/>
                <a:cs typeface="+mn-cs"/>
                <a:sym typeface="Helvetica"/>
              </a:rPr>
              <a:t>URL</a:t>
            </a:r>
            <a:r>
              <a:rPr kumimoji="0" lang="zh-CN" altLang="en-US" sz="2800" b="1" i="0" u="none" strike="noStrike" cap="none" spc="0" normalizeH="0" baseline="0">
                <a:ln>
                  <a:noFill/>
                </a:ln>
                <a:solidFill>
                  <a:srgbClr val="000000"/>
                </a:solidFill>
                <a:effectLst/>
                <a:uFillTx/>
                <a:latin typeface="+mn-lt"/>
                <a:ea typeface="+mn-ea"/>
                <a:cs typeface="+mn-cs"/>
                <a:sym typeface="Helvetica"/>
              </a:rPr>
              <a:t>：</a:t>
            </a:r>
            <a:r>
              <a:rPr kumimoji="0" lang="en-US" altLang="zh-CN" sz="2800" b="1" i="0" u="none" strike="noStrike" cap="none" spc="0" normalizeH="0" baseline="0">
                <a:ln>
                  <a:noFill/>
                </a:ln>
                <a:solidFill>
                  <a:srgbClr val="000000"/>
                </a:solidFill>
                <a:effectLst/>
                <a:uFillTx/>
                <a:latin typeface="+mn-lt"/>
                <a:ea typeface="+mn-ea"/>
                <a:cs typeface="+mn-cs"/>
                <a:sym typeface="Helvetica"/>
              </a:rPr>
              <a:t>https://cooltools.readthedocs.io/en/latest/notebooks/compartments_and_saddles.html</a:t>
            </a:r>
            <a:endParaRPr kumimoji="0" lang="en-US" altLang="zh-CN" sz="2800" b="1" i="0" u="none" strike="noStrike" cap="none" spc="0" normalizeH="0" baseline="0">
              <a:ln>
                <a:noFill/>
              </a:ln>
              <a:solidFill>
                <a:srgbClr val="000000"/>
              </a:solidFill>
              <a:effectLst/>
              <a:uFillTx/>
              <a:latin typeface="+mn-lt"/>
              <a:ea typeface="+mn-ea"/>
              <a:cs typeface="+mn-cs"/>
              <a:sym typeface="Helvetica"/>
            </a:endParaRPr>
          </a:p>
        </p:txBody>
      </p:sp>
      <p:pic>
        <p:nvPicPr>
          <p:cNvPr id="5" name="图片 4"/>
          <p:cNvPicPr>
            <a:picLocks noChangeAspect="1"/>
          </p:cNvPicPr>
          <p:nvPr/>
        </p:nvPicPr>
        <p:blipFill>
          <a:blip r:embed="rId1"/>
          <a:stretch>
            <a:fillRect/>
          </a:stretch>
        </p:blipFill>
        <p:spPr>
          <a:xfrm>
            <a:off x="2810510" y="3005455"/>
            <a:ext cx="9598025" cy="7671435"/>
          </a:xfrm>
          <a:prstGeom prst="rect">
            <a:avLst/>
          </a:prstGeom>
        </p:spPr>
      </p:pic>
      <p:sp>
        <p:nvSpPr>
          <p:cNvPr id="6" name="文本框 5"/>
          <p:cNvSpPr txBox="1"/>
          <p:nvPr/>
        </p:nvSpPr>
        <p:spPr>
          <a:xfrm>
            <a:off x="2138045" y="1914525"/>
            <a:ext cx="461581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Tool</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kumimoji="0" lang="en-US" altLang="zh-CN" sz="3200" b="1" i="0" u="none" strike="noStrike" cap="none" spc="0" normalizeH="0" baseline="0">
                <a:ln>
                  <a:noFill/>
                </a:ln>
                <a:solidFill>
                  <a:srgbClr val="000000"/>
                </a:solidFill>
                <a:effectLst/>
                <a:uFillTx/>
                <a:latin typeface="+mn-lt"/>
                <a:ea typeface="+mn-ea"/>
                <a:cs typeface="+mn-cs"/>
                <a:sym typeface="Helvetica"/>
              </a:rPr>
              <a:t>cooltools</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p:txBody>
      </p:sp>
      <p:sp>
        <p:nvSpPr>
          <p:cNvPr id="7" name="文本框 6"/>
          <p:cNvSpPr txBox="1"/>
          <p:nvPr/>
        </p:nvSpPr>
        <p:spPr>
          <a:xfrm>
            <a:off x="2234565" y="2515870"/>
            <a:ext cx="297243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Result</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8" name="文本框 7"/>
          <p:cNvSpPr txBox="1"/>
          <p:nvPr/>
        </p:nvSpPr>
        <p:spPr>
          <a:xfrm>
            <a:off x="3192780" y="10692765"/>
            <a:ext cx="9215755" cy="12496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rgbClr val="000000"/>
                </a:solidFill>
                <a:effectLst/>
                <a:uFillTx/>
                <a:latin typeface="+mn-lt"/>
                <a:ea typeface="+mn-ea"/>
                <a:cs typeface="+mn-cs"/>
                <a:sym typeface="Helvetica"/>
              </a:rPr>
              <a:t>The x-axis and y-axis represent binned eigenvalues</a:t>
            </a:r>
            <a:endParaRPr kumimoji="0" lang="en-US" altLang="zh-CN" sz="2400" b="1" i="0" u="none" strike="noStrike" cap="none" spc="0" normalizeH="0" baseline="0">
              <a:ln>
                <a:noFill/>
              </a:ln>
              <a:solidFill>
                <a:srgbClr val="000000"/>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rgbClr val="000000"/>
                </a:solidFill>
                <a:effectLst/>
                <a:uFillTx/>
                <a:latin typeface="+mn-lt"/>
                <a:ea typeface="+mn-ea"/>
                <a:cs typeface="+mn-cs"/>
                <a:sym typeface="Helvetica"/>
              </a:rPr>
              <a:t>the top-left quadrant shows B-B interaction strength</a:t>
            </a:r>
            <a:endParaRPr kumimoji="0" lang="en-US" altLang="zh-CN" sz="2400" b="1" i="0" u="none" strike="noStrike" cap="none" spc="0" normalizeH="0" baseline="0">
              <a:ln>
                <a:noFill/>
              </a:ln>
              <a:solidFill>
                <a:srgbClr val="000000"/>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rgbClr val="000000"/>
                </a:solidFill>
                <a:effectLst/>
                <a:uFillTx/>
                <a:latin typeface="+mn-lt"/>
                <a:ea typeface="+mn-ea"/>
                <a:cs typeface="+mn-cs"/>
                <a:sym typeface="Helvetica"/>
              </a:rPr>
              <a:t>the bottom-right quadrant shows A-A interaction strength</a:t>
            </a:r>
            <a:endParaRPr kumimoji="0" lang="en-US" altLang="zh-CN" sz="2400" b="1" i="0" u="none" strike="noStrike" cap="none" spc="0" normalizeH="0" baseline="0">
              <a:ln>
                <a:noFill/>
              </a:ln>
              <a:solidFill>
                <a:srgbClr val="000000"/>
              </a:solidFill>
              <a:effectLst/>
              <a:uFillTx/>
              <a:latin typeface="+mn-lt"/>
              <a:ea typeface="+mn-ea"/>
              <a:cs typeface="+mn-cs"/>
              <a:sym typeface="Helvetica"/>
            </a:endParaRPr>
          </a:p>
        </p:txBody>
      </p:sp>
      <p:pic>
        <p:nvPicPr>
          <p:cNvPr id="9" name="图片 8"/>
          <p:cNvPicPr>
            <a:picLocks noChangeAspect="1"/>
          </p:cNvPicPr>
          <p:nvPr/>
        </p:nvPicPr>
        <p:blipFill>
          <a:blip r:embed="rId2"/>
          <a:stretch>
            <a:fillRect/>
          </a:stretch>
        </p:blipFill>
        <p:spPr>
          <a:xfrm>
            <a:off x="13570585" y="3997960"/>
            <a:ext cx="8421370" cy="6678295"/>
          </a:xfrm>
          <a:prstGeom prst="rect">
            <a:avLst/>
          </a:prstGeom>
        </p:spPr>
      </p:pic>
      <p:sp>
        <p:nvSpPr>
          <p:cNvPr id="10" name="文本框 9"/>
          <p:cNvSpPr txBox="1"/>
          <p:nvPr/>
        </p:nvSpPr>
        <p:spPr>
          <a:xfrm>
            <a:off x="14280515" y="11265535"/>
            <a:ext cx="812800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Strength=</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kumimoji="0" lang="en-US" altLang="zh-CN" sz="3200" b="1" i="0" u="none" strike="noStrike" cap="none" spc="0" normalizeH="0" baseline="0">
                <a:ln>
                  <a:noFill/>
                </a:ln>
                <a:solidFill>
                  <a:srgbClr val="000000"/>
                </a:solidFill>
                <a:effectLst/>
                <a:uFillTx/>
                <a:latin typeface="+mn-lt"/>
                <a:ea typeface="+mn-ea"/>
                <a:cs typeface="+mn-cs"/>
                <a:sym typeface="Helvetica"/>
              </a:rPr>
              <a:t>AA*BB</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kumimoji="0" lang="en-US" altLang="zh-CN" sz="3200" b="1" i="0" u="none" strike="noStrike" cap="none" spc="0" normalizeH="0" baseline="0">
                <a:ln>
                  <a:noFill/>
                </a:ln>
                <a:solidFill>
                  <a:srgbClr val="000000"/>
                </a:solidFill>
                <a:effectLst/>
                <a:uFillTx/>
                <a:latin typeface="+mn-lt"/>
                <a:ea typeface="+mn-ea"/>
                <a:cs typeface="+mn-cs"/>
                <a:sym typeface="Helvetica"/>
              </a:rPr>
              <a:t>/</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kumimoji="0" lang="en-US" altLang="zh-CN" sz="3200" b="1" i="0" u="none" strike="noStrike" cap="none" spc="0" normalizeH="0" baseline="0">
                <a:ln>
                  <a:noFill/>
                </a:ln>
                <a:solidFill>
                  <a:srgbClr val="000000"/>
                </a:solidFill>
                <a:effectLst/>
                <a:uFillTx/>
                <a:latin typeface="+mn-lt"/>
                <a:ea typeface="+mn-ea"/>
                <a:cs typeface="+mn-cs"/>
                <a:sym typeface="Helvetica"/>
              </a:rPr>
              <a:t>AB*AB</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2" name="TextBox 5"/>
          <p:cNvSpPr txBox="1"/>
          <p:nvPr/>
        </p:nvSpPr>
        <p:spPr>
          <a:xfrm>
            <a:off x="20003770" y="12564745"/>
            <a:ext cx="4169410" cy="5403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p>
            <a:r>
              <a:rPr lang="en-US" altLang="zh-CN" dirty="0"/>
              <a:t>Credit</a:t>
            </a:r>
            <a:r>
              <a:rPr lang="zh-CN" altLang="en-US" dirty="0"/>
              <a:t> </a:t>
            </a:r>
            <a:r>
              <a:rPr lang="en-US" altLang="zh-CN" dirty="0"/>
              <a:t>: Wei Shi</a:t>
            </a:r>
            <a:endParaRPr lang="en-US"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Experiment Overview</a:t>
            </a:r>
            <a:endParaRPr 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6540" y="4050030"/>
            <a:ext cx="16251555" cy="6578600"/>
          </a:xfrm>
          <a:prstGeom prst="rect">
            <a:avLst/>
          </a:prstGeom>
        </p:spPr>
      </p:pic>
      <p:sp>
        <p:nvSpPr>
          <p:cNvPr id="11" name="Text Placeholder 1"/>
          <p:cNvSpPr>
            <a:spLocks noGrp="1"/>
          </p:cNvSpPr>
          <p:nvPr>
            <p:ph type="body" idx="1"/>
          </p:nvPr>
        </p:nvSpPr>
        <p:spPr>
          <a:xfrm>
            <a:off x="2032000" y="2472690"/>
            <a:ext cx="5659755" cy="1577340"/>
          </a:xfrm>
        </p:spPr>
        <p:txBody>
          <a:bodyPr/>
          <a:p>
            <a:pPr marL="610870" lvl="1" indent="-610870"/>
            <a:r>
              <a:rPr lang="en-US" sz="4400" dirty="0" err="1"/>
              <a:t>HiC Experiment</a:t>
            </a:r>
            <a:endParaRPr lang="zh-CN" altLang="en-US" sz="4400" dirty="0" err="1"/>
          </a:p>
        </p:txBody>
      </p:sp>
      <p:sp>
        <p:nvSpPr>
          <p:cNvPr id="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Maoxiang Shi</a:t>
            </a:r>
            <a:endParaRPr lang="en-US" dirty="0"/>
          </a:p>
        </p:txBody>
      </p:sp>
      <p:sp>
        <p:nvSpPr>
          <p:cNvPr id="6" name="文本框 5"/>
          <p:cNvSpPr txBox="1"/>
          <p:nvPr/>
        </p:nvSpPr>
        <p:spPr>
          <a:xfrm>
            <a:off x="755650" y="11687810"/>
            <a:ext cx="4073525" cy="64643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Lieberman-Aiden 2009</a:t>
            </a:r>
            <a:br>
              <a:rPr lang="en-US" dirty="0"/>
            </a:br>
            <a:r>
              <a:rPr lang="en-US" dirty="0"/>
              <a:t>R</a:t>
            </a:r>
            <a:r>
              <a:rPr lang="en-US" altLang="zh-CN" dirty="0"/>
              <a:t>ao 2014</a:t>
            </a:r>
            <a:endParaRPr lang="en-US"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dirty="0">
                <a:sym typeface="+mn-ea"/>
              </a:rPr>
              <a:t>A/B transit</a:t>
            </a:r>
            <a:endParaRPr lang="zh-CN" altLang="en-US"/>
          </a:p>
        </p:txBody>
      </p:sp>
      <p:pic>
        <p:nvPicPr>
          <p:cNvPr id="5" name="图片 4"/>
          <p:cNvPicPr>
            <a:picLocks noChangeAspect="1"/>
          </p:cNvPicPr>
          <p:nvPr/>
        </p:nvPicPr>
        <p:blipFill>
          <a:blip r:embed="rId1"/>
          <a:stretch>
            <a:fillRect/>
          </a:stretch>
        </p:blipFill>
        <p:spPr>
          <a:xfrm>
            <a:off x="4789170" y="2015490"/>
            <a:ext cx="12454890" cy="9078595"/>
          </a:xfrm>
          <a:prstGeom prst="rect">
            <a:avLst/>
          </a:prstGeom>
        </p:spPr>
      </p:pic>
      <p:sp>
        <p:nvSpPr>
          <p:cNvPr id="6" name="文本框 5"/>
          <p:cNvSpPr txBox="1"/>
          <p:nvPr/>
        </p:nvSpPr>
        <p:spPr>
          <a:xfrm>
            <a:off x="6256020" y="11372215"/>
            <a:ext cx="10861040" cy="11271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To calculate the number of AB compartment switches between two samples</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p:txBody>
      </p:sp>
      <p:sp>
        <p:nvSpPr>
          <p:cNvPr id="2" name="TextBox 5"/>
          <p:cNvSpPr txBox="1"/>
          <p:nvPr/>
        </p:nvSpPr>
        <p:spPr>
          <a:xfrm>
            <a:off x="20003770" y="12564745"/>
            <a:ext cx="4169410" cy="5403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p>
            <a:r>
              <a:rPr lang="en-US" altLang="zh-CN" dirty="0"/>
              <a:t>Credit</a:t>
            </a:r>
            <a:r>
              <a:rPr lang="zh-CN" altLang="en-US" dirty="0"/>
              <a:t> </a:t>
            </a:r>
            <a:r>
              <a:rPr lang="en-US" altLang="zh-CN" dirty="0"/>
              <a:t>: Wei Shi</a:t>
            </a:r>
            <a:endParaRPr lang="en-US" dirty="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598930"/>
            <a:ext cx="6442075" cy="1037590"/>
          </a:xfrm>
        </p:spPr>
        <p:txBody>
          <a:bodyPr>
            <a:normAutofit/>
          </a:bodyPr>
          <a:lstStyle/>
          <a:p>
            <a:pPr marL="0" indent="0">
              <a:buNone/>
            </a:pPr>
            <a:r>
              <a:rPr lang="en-US" sz="3600" b="1" dirty="0"/>
              <a:t>- Compartment analysis</a:t>
            </a:r>
            <a:endParaRPr lang="en-US" altLang="zh-CN" sz="3600" dirty="0"/>
          </a:p>
        </p:txBody>
      </p:sp>
      <p:sp>
        <p:nvSpPr>
          <p:cNvPr id="3" name="Title 2"/>
          <p:cNvSpPr>
            <a:spLocks noGrp="1"/>
          </p:cNvSpPr>
          <p:nvPr>
            <p:ph type="title"/>
          </p:nvPr>
        </p:nvSpPr>
        <p:spPr/>
        <p:txBody>
          <a:bodyPr/>
          <a:lstStyle/>
          <a:p>
            <a:r>
              <a:rPr lang="en-US" altLang="zh-CN" dirty="0">
                <a:sym typeface="+mn-ea"/>
              </a:rPr>
              <a:t>Compartment related</a:t>
            </a:r>
            <a:endParaRPr lang="en-US" sz="4400" dirty="0"/>
          </a:p>
        </p:txBody>
      </p:sp>
      <p:sp>
        <p:nvSpPr>
          <p:cNvPr id="4" name="文本框 3"/>
          <p:cNvSpPr txBox="1"/>
          <p:nvPr/>
        </p:nvSpPr>
        <p:spPr>
          <a:xfrm>
            <a:off x="1565910" y="2618105"/>
            <a:ext cx="3738880" cy="7315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p:cNvSpPr txBox="1"/>
          <p:nvPr/>
        </p:nvSpPr>
        <p:spPr>
          <a:xfrm>
            <a:off x="702310" y="4014470"/>
            <a:ext cx="14001750" cy="242760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lnSpc>
                <a:spcPct val="100000"/>
              </a:lnSpc>
              <a:defRPr sz="1800" b="0">
                <a:solidFill>
                  <a:srgbClr val="FFFFFF"/>
                </a:solidFill>
                <a:latin typeface="Monaco"/>
                <a:ea typeface="Monaco"/>
                <a:cs typeface="Monaco"/>
                <a:sym typeface="Monaco"/>
              </a:defRPr>
            </a:pPr>
            <a:r>
              <a:rPr lang="en-US" altLang="zh-CN" sz="2800" dirty="0"/>
              <a:t>CDesk HiC compartment \</a:t>
            </a:r>
            <a:endParaRPr lang="en-US" altLang="zh-CN" sz="2800" dirty="0"/>
          </a:p>
          <a:p>
            <a:pPr algn="l" defTabSz="584200">
              <a:lnSpc>
                <a:spcPct val="100000"/>
              </a:lnSpc>
              <a:defRPr sz="1800" b="0">
                <a:solidFill>
                  <a:srgbClr val="FFFFFF"/>
                </a:solidFill>
                <a:latin typeface="Monaco"/>
                <a:ea typeface="Monaco"/>
                <a:cs typeface="Monaco"/>
                <a:sym typeface="Monaco"/>
              </a:defRPr>
            </a:pPr>
            <a:r>
              <a:rPr lang="en-US" altLang="zh-CN" sz="2800" dirty="0"/>
              <a:t>-m /mnt/linzejie/CDesk_test/data/5.HiC/6.compartment/test.csv \ </a:t>
            </a:r>
            <a:endParaRPr lang="en-US" altLang="zh-CN" sz="2800" dirty="0"/>
          </a:p>
          <a:p>
            <a:pPr algn="l" defTabSz="584200">
              <a:lnSpc>
                <a:spcPct val="100000"/>
              </a:lnSpc>
              <a:defRPr sz="1800" b="0">
                <a:solidFill>
                  <a:srgbClr val="FFFFFF"/>
                </a:solidFill>
                <a:latin typeface="Monaco"/>
                <a:ea typeface="Monaco"/>
                <a:cs typeface="Monaco"/>
                <a:sym typeface="Monaco"/>
              </a:defRPr>
            </a:pPr>
            <a:r>
              <a:rPr lang="en-US" altLang="zh-CN" sz="2800" dirty="0"/>
              <a:t>-o /mnt/linzejie/CDesk_test/result/5.HiC/6.compartment_1 \</a:t>
            </a:r>
            <a:endParaRPr lang="en-US" altLang="zh-CN" sz="2800" dirty="0"/>
          </a:p>
          <a:p>
            <a:pPr algn="l" defTabSz="584200">
              <a:lnSpc>
                <a:spcPct val="100000"/>
              </a:lnSpc>
              <a:defRPr sz="1800" b="0">
                <a:solidFill>
                  <a:srgbClr val="FFFFFF"/>
                </a:solidFill>
                <a:latin typeface="Monaco"/>
                <a:ea typeface="Monaco"/>
                <a:cs typeface="Monaco"/>
                <a:sym typeface="Monaco"/>
              </a:defRPr>
            </a:pPr>
            <a:r>
              <a:rPr lang="en-US" altLang="zh-CN" sz="2800" dirty="0"/>
              <a:t>(--GC /mnt/zhangzheting/pubdata/Xiewei/l2c/wt.100k.atac.bed \)</a:t>
            </a:r>
            <a:endParaRPr lang="en-US" altLang="zh-CN" sz="2800" dirty="0"/>
          </a:p>
          <a:p>
            <a:pPr algn="l" defTabSz="584200">
              <a:lnSpc>
                <a:spcPct val="100000"/>
              </a:lnSpc>
              <a:defRPr sz="1800" b="0">
                <a:solidFill>
                  <a:srgbClr val="FFFFFF"/>
                </a:solidFill>
                <a:latin typeface="Monaco"/>
                <a:ea typeface="Monaco"/>
                <a:cs typeface="Monaco"/>
                <a:sym typeface="Monaco"/>
              </a:defRPr>
            </a:pPr>
            <a:r>
              <a:rPr lang="en-US" altLang="zh-CN" sz="2800" dirty="0"/>
              <a:t>-t 30 --width 10 --height 8 </a:t>
            </a:r>
            <a:r>
              <a:rPr lang="en-US" altLang="zh-CN" sz="2800" dirty="0">
                <a:sym typeface="+mn-ea"/>
              </a:rPr>
              <a:t>-r 100000 -s mm10 </a:t>
            </a:r>
            <a:endParaRPr lang="en-US" altLang="zh-CN" sz="2800" dirty="0">
              <a:sym typeface="+mn-ea"/>
            </a:endParaRPr>
          </a:p>
        </p:txBody>
      </p:sp>
      <p:sp>
        <p:nvSpPr>
          <p:cNvPr id="7" name="Content Placeholder 2"/>
          <p:cNvSpPr>
            <a:spLocks noGrp="1"/>
          </p:cNvSpPr>
          <p:nvPr/>
        </p:nvSpPr>
        <p:spPr>
          <a:xfrm>
            <a:off x="1565910" y="6735445"/>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5" name="Content Placeholder 2"/>
          <p:cNvSpPr>
            <a:spLocks noGrp="1"/>
          </p:cNvSpPr>
          <p:nvPr/>
        </p:nvSpPr>
        <p:spPr>
          <a:xfrm>
            <a:off x="1758950" y="360045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en-GB" sz="2800" b="1" dirty="0">
                <a:ea typeface="Calibri" panose="020F0502020204030204" charset="0"/>
                <a:sym typeface="+mn-ea"/>
              </a:rPr>
              <a:t>Input command line:</a:t>
            </a:r>
            <a:endParaRPr lang="en-US" sz="2800" dirty="0">
              <a:sym typeface="+mn-ea"/>
            </a:endParaRPr>
          </a:p>
        </p:txBody>
      </p:sp>
      <p:pic>
        <p:nvPicPr>
          <p:cNvPr id="8" name="图片 7"/>
          <p:cNvPicPr>
            <a:picLocks noChangeAspect="1"/>
          </p:cNvPicPr>
          <p:nvPr/>
        </p:nvPicPr>
        <p:blipFill>
          <a:blip r:embed="rId1"/>
          <a:stretch>
            <a:fillRect/>
          </a:stretch>
        </p:blipFill>
        <p:spPr>
          <a:xfrm>
            <a:off x="15507970" y="1731010"/>
            <a:ext cx="4404360" cy="4404360"/>
          </a:xfrm>
          <a:prstGeom prst="rect">
            <a:avLst/>
          </a:prstGeom>
        </p:spPr>
      </p:pic>
      <p:pic>
        <p:nvPicPr>
          <p:cNvPr id="11" name="图片 10"/>
          <p:cNvPicPr>
            <a:picLocks noChangeAspect="1"/>
          </p:cNvPicPr>
          <p:nvPr/>
        </p:nvPicPr>
        <p:blipFill>
          <a:blip r:embed="rId2"/>
          <a:stretch>
            <a:fillRect/>
          </a:stretch>
        </p:blipFill>
        <p:spPr>
          <a:xfrm>
            <a:off x="20116800" y="2162175"/>
            <a:ext cx="3703320" cy="3162300"/>
          </a:xfrm>
          <a:prstGeom prst="rect">
            <a:avLst/>
          </a:prstGeom>
        </p:spPr>
      </p:pic>
      <p:pic>
        <p:nvPicPr>
          <p:cNvPr id="13" name="图片 12"/>
          <p:cNvPicPr>
            <a:picLocks noChangeAspect="1"/>
          </p:cNvPicPr>
          <p:nvPr/>
        </p:nvPicPr>
        <p:blipFill>
          <a:blip r:embed="rId3"/>
          <a:stretch>
            <a:fillRect/>
          </a:stretch>
        </p:blipFill>
        <p:spPr>
          <a:xfrm>
            <a:off x="12961620" y="7986395"/>
            <a:ext cx="3698240" cy="3731895"/>
          </a:xfrm>
          <a:prstGeom prst="rect">
            <a:avLst/>
          </a:prstGeom>
        </p:spPr>
      </p:pic>
      <p:pic>
        <p:nvPicPr>
          <p:cNvPr id="14" name="图片 13"/>
          <p:cNvPicPr>
            <a:picLocks noChangeAspect="1"/>
          </p:cNvPicPr>
          <p:nvPr/>
        </p:nvPicPr>
        <p:blipFill>
          <a:blip r:embed="rId4"/>
          <a:stretch>
            <a:fillRect/>
          </a:stretch>
        </p:blipFill>
        <p:spPr>
          <a:xfrm>
            <a:off x="16765905" y="6557645"/>
            <a:ext cx="4203065" cy="2811145"/>
          </a:xfrm>
          <a:prstGeom prst="rect">
            <a:avLst/>
          </a:prstGeom>
        </p:spPr>
      </p:pic>
      <p:pic>
        <p:nvPicPr>
          <p:cNvPr id="15" name="图片 14"/>
          <p:cNvPicPr>
            <a:picLocks noChangeAspect="1"/>
          </p:cNvPicPr>
          <p:nvPr/>
        </p:nvPicPr>
        <p:blipFill>
          <a:blip r:embed="rId5"/>
          <a:stretch>
            <a:fillRect/>
          </a:stretch>
        </p:blipFill>
        <p:spPr>
          <a:xfrm>
            <a:off x="16508730" y="9791065"/>
            <a:ext cx="4566285" cy="3136900"/>
          </a:xfrm>
          <a:prstGeom prst="rect">
            <a:avLst/>
          </a:prstGeom>
        </p:spPr>
      </p:pic>
      <p:pic>
        <p:nvPicPr>
          <p:cNvPr id="16" name="图片 15"/>
          <p:cNvPicPr>
            <a:picLocks noChangeAspect="1"/>
          </p:cNvPicPr>
          <p:nvPr/>
        </p:nvPicPr>
        <p:blipFill>
          <a:blip r:embed="rId6"/>
          <a:stretch>
            <a:fillRect/>
          </a:stretch>
        </p:blipFill>
        <p:spPr>
          <a:xfrm>
            <a:off x="21075015" y="7774940"/>
            <a:ext cx="3308985" cy="3277870"/>
          </a:xfrm>
          <a:prstGeom prst="rect">
            <a:avLst/>
          </a:prstGeom>
        </p:spPr>
      </p:pic>
      <p:graphicFrame>
        <p:nvGraphicFramePr>
          <p:cNvPr id="17" name="表格 16"/>
          <p:cNvGraphicFramePr>
            <a:graphicFrameLocks noGrp="1"/>
          </p:cNvGraphicFramePr>
          <p:nvPr>
            <p:custDataLst>
              <p:tags r:id="rId7"/>
            </p:custDataLst>
          </p:nvPr>
        </p:nvGraphicFramePr>
        <p:xfrm>
          <a:off x="973455" y="7315200"/>
          <a:ext cx="11868785" cy="5612130"/>
        </p:xfrm>
        <a:graphic>
          <a:graphicData uri="http://schemas.openxmlformats.org/drawingml/2006/table">
            <a:tbl>
              <a:tblPr>
                <a:tableStyleId>{5940675A-B579-460E-94D1-54222C63F5DA}</a:tableStyleId>
              </a:tblPr>
              <a:tblGrid>
                <a:gridCol w="3661410"/>
                <a:gridCol w="3509010"/>
                <a:gridCol w="4698365"/>
              </a:tblGrid>
              <a:tr h="529590">
                <a:tc>
                  <a:txBody>
                    <a:bodyPr/>
                    <a:p>
                      <a:pPr marL="0" marR="0" algn="ctr">
                        <a:buNone/>
                      </a:pPr>
                      <a:r>
                        <a:rPr lang="zh-CN" altLang="en-US" sz="2800" b="0" kern="100" dirty="0">
                          <a:effectLst/>
                          <a:latin typeface="+mn-ea"/>
                          <a:cs typeface="+mn-ea"/>
                        </a:rPr>
                        <a:t>参数</a:t>
                      </a:r>
                      <a:r>
                        <a:rPr lang="en-US" sz="2800" b="0" kern="100" baseline="30000">
                          <a:effectLst/>
                          <a:latin typeface="+mn-ea"/>
                          <a:cs typeface="+mn-ea"/>
                          <a:sym typeface="+mn-ea"/>
                        </a:rPr>
                        <a:t>√</a:t>
                      </a:r>
                      <a:r>
                        <a:rPr lang="zh-CN" altLang="en-US" sz="2800" b="0" kern="100" baseline="30000">
                          <a:effectLst/>
                          <a:latin typeface="+mn-ea"/>
                          <a:cs typeface="+mn-ea"/>
                          <a:sym typeface="+mn-ea"/>
                        </a:rPr>
                        <a:t>必要</a:t>
                      </a:r>
                      <a:endParaRPr lang="zh-CN" altLang="en-US" sz="2800" b="0" kern="100" baseline="30000" dirty="0">
                        <a:effectLst/>
                        <a:latin typeface="+mn-ea"/>
                        <a:cs typeface="+mn-ea"/>
                        <a:sym typeface="+mn-ea"/>
                      </a:endParaRPr>
                    </a:p>
                  </a:txBody>
                  <a:tcPr marL="68580" marR="68580" anchor="ctr">
                    <a:solidFill>
                      <a:schemeClr val="bg2"/>
                    </a:solidFill>
                  </a:tcPr>
                </a:tc>
                <a:tc>
                  <a:txBody>
                    <a:bodyPr/>
                    <a:p>
                      <a:pPr marL="0" marR="0" algn="ctr">
                        <a:buNone/>
                      </a:pPr>
                      <a:r>
                        <a:rPr lang="zh-CN" altLang="en-US" sz="2800" b="0" kern="100" dirty="0">
                          <a:effectLst/>
                          <a:latin typeface="+mn-ea"/>
                        </a:rPr>
                        <a:t>描述</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c>
                  <a:txBody>
                    <a:bodyPr/>
                    <a:p>
                      <a:pPr marL="0" marR="0" algn="ctr">
                        <a:buNone/>
                      </a:pPr>
                      <a:r>
                        <a:rPr lang="zh-CN" altLang="en-US" sz="2800" b="0" kern="100" dirty="0">
                          <a:effectLst/>
                          <a:latin typeface="+mn-ea"/>
                        </a:rPr>
                        <a:t>默认值</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r>
              <a:tr h="529590">
                <a:tc>
                  <a:txBody>
                    <a:bodyPr/>
                    <a:p>
                      <a:pPr marL="0" marR="0" algn="ctr">
                        <a:buNone/>
                      </a:pPr>
                      <a:r>
                        <a:rPr lang="en-US" sz="2800" b="0" kern="100">
                          <a:effectLst/>
                          <a:latin typeface="+mn-ea"/>
                        </a:rPr>
                        <a:t>-m,--meta</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en-US" altLang="zh-CN" sz="2800" b="0" kern="100">
                          <a:effectLst/>
                          <a:latin typeface="+mn-ea"/>
                          <a:cs typeface="+mn-ea"/>
                        </a:rPr>
                        <a:t>cool</a:t>
                      </a:r>
                      <a:r>
                        <a:rPr lang="zh-CN" altLang="en-US" sz="2800" b="0" kern="100">
                          <a:effectLst/>
                          <a:latin typeface="+mn-ea"/>
                          <a:cs typeface="+mn-ea"/>
                        </a:rPr>
                        <a:t>信息文件</a:t>
                      </a:r>
                      <a:endParaRPr lang="zh-CN" altLang="en-US" sz="2800" b="0" kern="100">
                        <a:effectLst/>
                        <a:latin typeface="+mn-ea"/>
                        <a:cs typeface="+mn-ea"/>
                      </a:endParaRPr>
                    </a:p>
                  </a:txBody>
                  <a:tcPr marL="68580" marR="68580" anchor="ctr"/>
                </a:tc>
                <a:tc>
                  <a:txBody>
                    <a:bodyPr/>
                    <a:p>
                      <a:pPr marL="0" marR="0" algn="ctr">
                        <a:buNone/>
                      </a:pPr>
                      <a:r>
                        <a:rPr lang="en-US" altLang="zh-CN" sz="2800" b="0" kern="100" dirty="0">
                          <a:effectLst/>
                          <a:latin typeface="+mn-ea"/>
                        </a:rPr>
                        <a:t>-</a:t>
                      </a:r>
                      <a:endParaRPr lang="en-US" altLang="zh-CN" sz="2800" b="0" kern="100" dirty="0">
                        <a:effectLst/>
                        <a:latin typeface="+mn-ea"/>
                        <a:cs typeface="Times New Roman" panose="02020603050405020304" pitchFamily="18" charset="0"/>
                      </a:endParaRPr>
                    </a:p>
                  </a:txBody>
                  <a:tcPr marL="68580" marR="68580" anchor="ctr"/>
                </a:tc>
              </a:tr>
              <a:tr h="530225">
                <a:tc>
                  <a:txBody>
                    <a:bodyPr/>
                    <a:p>
                      <a:pPr marL="0" marR="0" algn="ctr">
                        <a:buNone/>
                      </a:pPr>
                      <a:r>
                        <a:rPr lang="en-US" sz="2800" b="0" kern="100">
                          <a:effectLst/>
                          <a:latin typeface="+mn-ea"/>
                        </a:rPr>
                        <a:t>-r,--resolution</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sz="2800" b="0" kern="100">
                          <a:effectLst/>
                          <a:latin typeface="+mn-ea"/>
                          <a:cs typeface="Times New Roman" panose="02020603050405020304" pitchFamily="18" charset="0"/>
                        </a:rPr>
                        <a:t>指定分辨率</a:t>
                      </a:r>
                      <a:endParaRPr lang="zh-CN" sz="2800" b="0" kern="100">
                        <a:effectLst/>
                        <a:latin typeface="+mn-ea"/>
                        <a:cs typeface="Times New Roman" panose="02020603050405020304" pitchFamily="18" charset="0"/>
                      </a:endParaRPr>
                    </a:p>
                  </a:txBody>
                  <a:tcPr marL="68580" marR="68580" anchor="ctr"/>
                </a:tc>
                <a:tc>
                  <a:txBody>
                    <a:bodyPr/>
                    <a:p>
                      <a:pPr marL="0" marR="0" algn="ctr">
                        <a:buNone/>
                      </a:pPr>
                      <a:r>
                        <a:rPr lang="en-US" altLang="zh-CN" sz="2800" b="0" kern="100">
                          <a:effectLst/>
                          <a:latin typeface="+mn-ea"/>
                        </a:rPr>
                        <a:t>-</a:t>
                      </a:r>
                      <a:endParaRPr lang="en-US" altLang="zh-CN" sz="2800" b="0" kern="100">
                        <a:effectLst/>
                        <a:latin typeface="+mn-ea"/>
                        <a:cs typeface="Times New Roman" panose="02020603050405020304" pitchFamily="18" charset="0"/>
                      </a:endParaRPr>
                    </a:p>
                  </a:txBody>
                  <a:tcPr marL="68580" marR="68580" anchor="ctr"/>
                </a:tc>
              </a:tr>
              <a:tr h="530225">
                <a:tc>
                  <a:txBody>
                    <a:bodyPr/>
                    <a:p>
                      <a:pPr marL="0" marR="0" algn="ctr">
                        <a:buNone/>
                      </a:pPr>
                      <a:r>
                        <a:rPr lang="en-US" sz="2800" b="0" kern="100">
                          <a:effectLst/>
                          <a:latin typeface="+mn-ea"/>
                        </a:rPr>
                        <a:t>-o,--output</a:t>
                      </a:r>
                      <a:r>
                        <a:rPr lang="en-US" sz="2800" b="0" kern="100" baseline="30000">
                          <a:effectLst/>
                          <a:latin typeface="+mn-ea"/>
                          <a:sym typeface="+mn-ea"/>
                        </a:rPr>
                        <a:t>√</a:t>
                      </a:r>
                      <a:endParaRPr lang="en-US" sz="2800" b="0" kern="100">
                        <a:effectLst/>
                        <a:latin typeface="+mn-ea"/>
                        <a:cs typeface="Times New Roman" panose="02020603050405020304" pitchFamily="18" charset="0"/>
                      </a:endParaRPr>
                    </a:p>
                  </a:txBody>
                  <a:tcPr marL="68580" marR="68580" anchor="ctr"/>
                </a:tc>
                <a:tc>
                  <a:txBody>
                    <a:bodyPr/>
                    <a:p>
                      <a:pPr marL="0" marR="0" algn="ctr">
                        <a:buNone/>
                      </a:pPr>
                      <a:r>
                        <a:rPr lang="zh-CN" sz="2800" b="0" kern="100">
                          <a:effectLst/>
                          <a:latin typeface="+mn-ea"/>
                        </a:rPr>
                        <a:t>输出文件夹</a:t>
                      </a:r>
                      <a:endParaRPr lang="zh-CN" sz="2800" b="0" kern="100">
                        <a:effectLst/>
                        <a:latin typeface="+mn-ea"/>
                      </a:endParaRPr>
                    </a:p>
                  </a:txBody>
                  <a:tcPr marL="68580" marR="68580" anchor="ctr"/>
                </a:tc>
                <a:tc>
                  <a:txBody>
                    <a:bodyPr/>
                    <a:p>
                      <a:pPr marL="0" marR="0" algn="ctr">
                        <a:buNone/>
                      </a:pPr>
                      <a:r>
                        <a:rPr lang="en-US" altLang="zh-CN" sz="2800" b="0" kern="100">
                          <a:effectLst/>
                          <a:latin typeface="+mn-ea"/>
                          <a:cs typeface="Times New Roman" panose="02020603050405020304" pitchFamily="18" charset="0"/>
                        </a:rPr>
                        <a:t>-</a:t>
                      </a:r>
                      <a:endParaRPr lang="en-US" altLang="zh-CN" sz="2800" b="0" kern="100">
                        <a:effectLst/>
                        <a:latin typeface="+mn-ea"/>
                        <a:cs typeface="Times New Roman" panose="02020603050405020304" pitchFamily="18" charset="0"/>
                      </a:endParaRPr>
                    </a:p>
                  </a:txBody>
                  <a:tcPr marL="68580" marR="68580" anchor="ctr"/>
                </a:tc>
              </a:tr>
              <a:tr h="872490">
                <a:tc>
                  <a:txBody>
                    <a:bodyPr/>
                    <a:p>
                      <a:pPr marL="0" marR="0" algn="ctr">
                        <a:buNone/>
                      </a:pPr>
                      <a:r>
                        <a:rPr lang="en-US" sz="2800" b="0" kern="100">
                          <a:effectLst/>
                          <a:latin typeface="+mn-ea"/>
                        </a:rPr>
                        <a:t>-t,--thread</a:t>
                      </a:r>
                      <a:endParaRPr lang="en-US" sz="2800" b="0" kern="100">
                        <a:effectLst/>
                        <a:latin typeface="+mn-ea"/>
                        <a:cs typeface="Times New Roman" panose="02020603050405020304" pitchFamily="18" charset="0"/>
                      </a:endParaRPr>
                    </a:p>
                  </a:txBody>
                  <a:tcPr marL="68580" marR="68580" anchor="ctr"/>
                </a:tc>
                <a:tc>
                  <a:txBody>
                    <a:bodyPr/>
                    <a:p>
                      <a:pPr marL="0" marR="0" algn="ctr">
                        <a:buNone/>
                      </a:pPr>
                      <a:r>
                        <a:rPr lang="zh-CN" altLang="en-US" sz="2800" b="0" kern="100" dirty="0">
                          <a:effectLst/>
                          <a:latin typeface="+mn-ea"/>
                          <a:cs typeface="+mn-ea"/>
                          <a:sym typeface="+mn-ea"/>
                        </a:rPr>
                        <a:t>进程数</a:t>
                      </a:r>
                      <a:endParaRPr lang="zh-CN" altLang="en-US" sz="2800" b="0" kern="100" dirty="0">
                        <a:effectLst/>
                        <a:latin typeface="+mn-ea"/>
                        <a:cs typeface="+mn-ea"/>
                        <a:sym typeface="+mn-ea"/>
                      </a:endParaRPr>
                    </a:p>
                  </a:txBody>
                  <a:tcPr marL="68580" marR="68580" anchor="ctr"/>
                </a:tc>
                <a:tc>
                  <a:txBody>
                    <a:bodyPr/>
                    <a:p>
                      <a:pPr marL="0" marR="0" algn="ctr">
                        <a:buNone/>
                      </a:pPr>
                      <a:r>
                        <a:rPr lang="zh-CN" altLang="en-US" sz="2800" b="0" kern="100">
                          <a:effectLst/>
                          <a:latin typeface="+mn-ea"/>
                        </a:rPr>
                        <a:t> </a:t>
                      </a:r>
                      <a:r>
                        <a:rPr lang="en-US" altLang="zh-CN" sz="2800" b="0" kern="100">
                          <a:effectLst/>
                          <a:latin typeface="+mn-ea"/>
                        </a:rPr>
                        <a:t>20</a:t>
                      </a:r>
                      <a:endParaRPr lang="en-US" altLang="zh-CN" sz="2800" b="0" kern="100">
                        <a:effectLst/>
                        <a:latin typeface="+mn-ea"/>
                        <a:cs typeface="Times New Roman" panose="02020603050405020304" pitchFamily="18" charset="0"/>
                      </a:endParaRPr>
                    </a:p>
                  </a:txBody>
                  <a:tcPr marL="68580" marR="68580" anchor="ctr"/>
                </a:tc>
              </a:tr>
              <a:tr h="529590">
                <a:tc>
                  <a:txBody>
                    <a:bodyPr/>
                    <a:p>
                      <a:pPr marL="0" marR="0" algn="ctr">
                        <a:buNone/>
                      </a:pPr>
                      <a:r>
                        <a:rPr lang="en-US" sz="2800" b="0" kern="100">
                          <a:effectLst/>
                          <a:latin typeface="+mn-ea"/>
                        </a:rPr>
                        <a:t>--GC</a:t>
                      </a:r>
                      <a:endParaRPr lang="en-US" sz="2800" b="0" kern="100">
                        <a:effectLst/>
                        <a:latin typeface="+mn-ea"/>
                        <a:cs typeface="Times New Roman" panose="02020603050405020304" pitchFamily="18" charset="0"/>
                      </a:endParaRPr>
                    </a:p>
                  </a:txBody>
                  <a:tcPr marL="68580" marR="68580" anchor="ctr"/>
                </a:tc>
                <a:tc>
                  <a:txBody>
                    <a:bodyPr/>
                    <a:p>
                      <a:pPr marL="0" marR="0" algn="ctr">
                        <a:buNone/>
                      </a:pPr>
                      <a:r>
                        <a:rPr lang="en-US" altLang="zh-CN" sz="2800" b="0" kern="100">
                          <a:effectLst/>
                          <a:latin typeface="+mn-ea"/>
                          <a:cs typeface="+mn-ea"/>
                        </a:rPr>
                        <a:t>GC</a:t>
                      </a:r>
                      <a:r>
                        <a:rPr lang="zh-CN" altLang="en-US" sz="2800" b="0" kern="100">
                          <a:effectLst/>
                          <a:latin typeface="+mn-ea"/>
                          <a:cs typeface="+mn-ea"/>
                        </a:rPr>
                        <a:t>文件</a:t>
                      </a:r>
                      <a:endParaRPr lang="zh-CN" altLang="en-US" sz="2800" b="0" kern="100">
                        <a:effectLst/>
                        <a:latin typeface="+mn-ea"/>
                        <a:cs typeface="+mn-ea"/>
                      </a:endParaRPr>
                    </a:p>
                  </a:txBody>
                  <a:tcPr marL="68580" marR="68580" anchor="ctr"/>
                </a:tc>
                <a:tc>
                  <a:txBody>
                    <a:bodyPr/>
                    <a:p>
                      <a:pPr marL="0" marR="0" algn="ctr">
                        <a:buNone/>
                      </a:pPr>
                      <a:endParaRPr lang="zh-CN" altLang="en-US" sz="2800" b="0" kern="100" dirty="0">
                        <a:effectLst/>
                        <a:latin typeface="+mn-ea"/>
                        <a:cs typeface="Times New Roman" panose="02020603050405020304" pitchFamily="18" charset="0"/>
                      </a:endParaRPr>
                    </a:p>
                  </a:txBody>
                  <a:tcPr marL="68580" marR="68580" anchor="ctr"/>
                </a:tc>
              </a:tr>
              <a:tr h="1031875">
                <a:tc>
                  <a:txBody>
                    <a:bodyPr/>
                    <a:p>
                      <a:pPr marL="0" marR="0" algn="ctr">
                        <a:buNone/>
                      </a:pPr>
                      <a:r>
                        <a:rPr lang="en-US" altLang="en-US" sz="2800" b="0" kern="100">
                          <a:effectLst/>
                          <a:latin typeface="+mn-ea"/>
                          <a:cs typeface="Times New Roman" panose="02020603050405020304" pitchFamily="18" charset="0"/>
                        </a:rPr>
                        <a:t>-s,--species</a:t>
                      </a:r>
                      <a:endParaRPr lang="en-US" altLang="en-US" sz="2800" b="0" kern="100">
                        <a:effectLst/>
                        <a:latin typeface="+mn-ea"/>
                        <a:cs typeface="Times New Roman" panose="02020603050405020304" pitchFamily="18" charset="0"/>
                      </a:endParaRPr>
                    </a:p>
                  </a:txBody>
                  <a:tcPr marL="68580" marR="68580" anchor="ctr"/>
                </a:tc>
                <a:tc>
                  <a:txBody>
                    <a:bodyPr/>
                    <a:p>
                      <a:pPr marL="0" marR="0" algn="ctr">
                        <a:buNone/>
                      </a:pPr>
                      <a:r>
                        <a:rPr lang="zh-CN" altLang="en-US" sz="2800" b="0" kern="100">
                          <a:effectLst/>
                          <a:latin typeface="+mn-ea"/>
                          <a:cs typeface="+mn-ea"/>
                        </a:rPr>
                        <a:t>物种</a:t>
                      </a:r>
                      <a:endParaRPr lang="zh-CN" altLang="en-US" sz="2800" b="0" kern="100">
                        <a:effectLst/>
                        <a:latin typeface="+mn-ea"/>
                        <a:cs typeface="+mn-ea"/>
                      </a:endParaRPr>
                    </a:p>
                  </a:txBody>
                  <a:tcPr marL="68580" marR="68580" anchor="ctr"/>
                </a:tc>
                <a:tc>
                  <a:txBody>
                    <a:bodyPr/>
                    <a:p>
                      <a:pPr marL="0" marR="0" algn="ctr">
                        <a:buNone/>
                      </a:pPr>
                      <a:r>
                        <a:rPr lang="en-US" altLang="zh-CN" sz="2800" b="0" kern="100">
                          <a:effectLst/>
                          <a:latin typeface="+mn-ea"/>
                          <a:cs typeface="Times New Roman" panose="02020603050405020304" pitchFamily="18" charset="0"/>
                          <a:sym typeface="+mn-ea"/>
                        </a:rPr>
                        <a:t>mm10,rn7,hg38,susScr11,galGal6,mm10_plusmajsat</a:t>
                      </a:r>
                      <a:endParaRPr lang="zh-CN" altLang="en-US" sz="2800" b="0" kern="100" dirty="0">
                        <a:effectLst/>
                        <a:latin typeface="+mn-ea"/>
                        <a:cs typeface="Times New Roman" panose="02020603050405020304" pitchFamily="18" charset="0"/>
                      </a:endParaRPr>
                    </a:p>
                  </a:txBody>
                  <a:tcPr marL="68580" marR="68580" anchor="ctr"/>
                </a:tc>
              </a:tr>
              <a:tr h="528955">
                <a:tc>
                  <a:txBody>
                    <a:bodyPr/>
                    <a:p>
                      <a:pPr marL="0" marR="0" algn="ctr">
                        <a:buNone/>
                      </a:pPr>
                      <a:r>
                        <a:rPr lang="en-US" altLang="en-US" sz="2800" b="0" kern="100">
                          <a:effectLst/>
                          <a:latin typeface="+mn-ea"/>
                          <a:cs typeface="Times New Roman" panose="02020603050405020304" pitchFamily="18" charset="0"/>
                        </a:rPr>
                        <a:t>--width</a:t>
                      </a:r>
                      <a:endParaRPr lang="en-US" altLang="en-US" sz="2800" b="0" kern="100">
                        <a:effectLst/>
                        <a:latin typeface="+mn-ea"/>
                        <a:cs typeface="Times New Roman" panose="02020603050405020304" pitchFamily="18" charset="0"/>
                      </a:endParaRPr>
                    </a:p>
                  </a:txBody>
                  <a:tcPr marL="68580" marR="68580" anchor="ctr"/>
                </a:tc>
                <a:tc>
                  <a:txBody>
                    <a:bodyPr/>
                    <a:p>
                      <a:pPr marL="0" marR="0" algn="ctr">
                        <a:buNone/>
                      </a:pPr>
                      <a:r>
                        <a:rPr lang="zh-CN" altLang="en-US" sz="2800" b="0" kern="100">
                          <a:effectLst/>
                          <a:latin typeface="+mn-ea"/>
                          <a:cs typeface="+mn-ea"/>
                        </a:rPr>
                        <a:t>作图宽度</a:t>
                      </a:r>
                      <a:endParaRPr lang="zh-CN" altLang="en-US" sz="2800" b="0" kern="100">
                        <a:effectLst/>
                        <a:latin typeface="+mn-ea"/>
                        <a:cs typeface="+mn-ea"/>
                      </a:endParaRPr>
                    </a:p>
                  </a:txBody>
                  <a:tcPr marL="68580" marR="68580" anchor="ctr"/>
                </a:tc>
                <a:tc>
                  <a:txBody>
                    <a:bodyPr/>
                    <a:p>
                      <a:pPr marL="0" marR="0" algn="ctr">
                        <a:buNone/>
                      </a:pPr>
                      <a:endParaRPr lang="zh-CN" altLang="en-US" sz="2800" b="0" kern="100" dirty="0">
                        <a:effectLst/>
                        <a:latin typeface="+mn-ea"/>
                        <a:cs typeface="Times New Roman" panose="02020603050405020304" pitchFamily="18" charset="0"/>
                      </a:endParaRPr>
                    </a:p>
                  </a:txBody>
                  <a:tcPr marL="68580" marR="68580" anchor="ctr"/>
                </a:tc>
              </a:tr>
              <a:tr h="529590">
                <a:tc>
                  <a:txBody>
                    <a:bodyPr/>
                    <a:p>
                      <a:pPr marL="0" marR="0" algn="ctr">
                        <a:buNone/>
                      </a:pPr>
                      <a:r>
                        <a:rPr lang="en-US" altLang="en-US" sz="2800" b="0" kern="100">
                          <a:effectLst/>
                          <a:latin typeface="+mn-ea"/>
                          <a:cs typeface="Times New Roman" panose="02020603050405020304" pitchFamily="18" charset="0"/>
                        </a:rPr>
                        <a:t>--height</a:t>
                      </a:r>
                      <a:endParaRPr lang="en-US" altLang="en-US" sz="2800" b="0" kern="100">
                        <a:effectLst/>
                        <a:latin typeface="+mn-ea"/>
                        <a:cs typeface="Times New Roman" panose="02020603050405020304" pitchFamily="18" charset="0"/>
                      </a:endParaRPr>
                    </a:p>
                  </a:txBody>
                  <a:tcPr marL="68580" marR="68580" anchor="ctr"/>
                </a:tc>
                <a:tc>
                  <a:txBody>
                    <a:bodyPr/>
                    <a:p>
                      <a:pPr marL="0" marR="0" algn="ctr">
                        <a:buNone/>
                      </a:pPr>
                      <a:r>
                        <a:rPr lang="zh-CN" altLang="en-US" sz="2800" b="0" kern="100">
                          <a:effectLst/>
                          <a:latin typeface="+mn-ea"/>
                          <a:cs typeface="+mn-ea"/>
                        </a:rPr>
                        <a:t>作图高度</a:t>
                      </a:r>
                      <a:endParaRPr lang="zh-CN" altLang="en-US" sz="2800" b="0" kern="100">
                        <a:effectLst/>
                        <a:latin typeface="+mn-ea"/>
                        <a:cs typeface="+mn-ea"/>
                      </a:endParaRPr>
                    </a:p>
                  </a:txBody>
                  <a:tcPr marL="68580" marR="68580" anchor="ctr"/>
                </a:tc>
                <a:tc>
                  <a:txBody>
                    <a:bodyPr/>
                    <a:p>
                      <a:pPr marL="0" marR="0" algn="ctr">
                        <a:buNone/>
                      </a:pPr>
                      <a:endParaRPr lang="zh-CN" altLang="en-US" sz="2800" b="0" kern="100" dirty="0">
                        <a:effectLst/>
                        <a:latin typeface="+mn-ea"/>
                        <a:cs typeface="Times New Roman" panose="02020603050405020304" pitchFamily="18" charset="0"/>
                      </a:endParaRPr>
                    </a:p>
                  </a:txBody>
                  <a:tcPr marL="68580" marR="68580" anchor="ctr"/>
                </a:tc>
              </a:tr>
            </a:tbl>
          </a:graphicData>
        </a:graphic>
      </p:graphicFrame>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Loop calling</a:t>
            </a:r>
            <a:endParaRPr lang="en-US" dirty="0"/>
          </a:p>
        </p:txBody>
      </p:sp>
      <p:sp>
        <p:nvSpPr>
          <p:cNvPr id="8" name="Text Placeholder 1"/>
          <p:cNvSpPr>
            <a:spLocks noGrp="1"/>
          </p:cNvSpPr>
          <p:nvPr>
            <p:ph type="body" idx="1"/>
          </p:nvPr>
        </p:nvSpPr>
        <p:spPr>
          <a:xfrm>
            <a:off x="2032000" y="2472497"/>
            <a:ext cx="20320000" cy="10160001"/>
          </a:xfrm>
        </p:spPr>
        <p:txBody>
          <a:bodyPr/>
          <a:lstStyle/>
          <a:p>
            <a:r>
              <a:rPr lang="en-US" dirty="0"/>
              <a:t>Loop calling</a:t>
            </a:r>
            <a:endParaRPr lang="en-US" dirty="0"/>
          </a:p>
          <a:p>
            <a:pPr lvl="1"/>
            <a:r>
              <a:rPr lang="en-US" dirty="0"/>
              <a:t>Aggregate plot; loop strength</a:t>
            </a:r>
            <a:endParaRPr lang="en-US" dirty="0"/>
          </a:p>
          <a:p>
            <a:pPr lvl="1"/>
            <a:r>
              <a:rPr lang="en-US" dirty="0"/>
              <a:t>Bedpe files; arc files</a:t>
            </a:r>
            <a:endParaRPr lang="en-US" dirty="0"/>
          </a:p>
          <a:p>
            <a:pPr marL="0" lvl="1" indent="0">
              <a:buNone/>
            </a:pPr>
            <a:endParaRPr lang="en-US" sz="4400" dirty="0"/>
          </a:p>
          <a:p>
            <a:pPr marL="444500" lvl="1" indent="0">
              <a:buNone/>
            </a:pPr>
            <a:endParaRPr lang="en-US" dirty="0"/>
          </a:p>
        </p:txBody>
      </p:sp>
      <p:sp>
        <p:nvSpPr>
          <p:cNvPr id="9" name="文本框 8"/>
          <p:cNvSpPr txBox="1"/>
          <p:nvPr/>
        </p:nvSpPr>
        <p:spPr>
          <a:xfrm>
            <a:off x="9179852" y="10141681"/>
            <a:ext cx="14738009" cy="13753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8000" b="1" i="0" u="none" strike="noStrike" cap="none" spc="0" normalizeH="0" baseline="0" dirty="0">
                <a:ln>
                  <a:noFill/>
                </a:ln>
                <a:solidFill>
                  <a:srgbClr val="FF0000"/>
                </a:solidFill>
                <a:effectLst/>
                <a:uFillTx/>
                <a:latin typeface="+mn-lt"/>
                <a:ea typeface="+mn-ea"/>
                <a:cs typeface="+mn-cs"/>
                <a:sym typeface="Helvetica"/>
              </a:rPr>
              <a:t>Multi high/middle resolutions!</a:t>
            </a:r>
            <a:endParaRPr kumimoji="0" lang="zh-CN" altLang="en-US" sz="8000" b="1" i="0" u="none" strike="noStrike" cap="none" spc="0" normalizeH="0" baseline="0" dirty="0">
              <a:ln>
                <a:noFill/>
              </a:ln>
              <a:solidFill>
                <a:srgbClr val="FF0000"/>
              </a:solidFill>
              <a:effectLst/>
              <a:uFillTx/>
              <a:latin typeface="+mn-lt"/>
              <a:ea typeface="+mn-ea"/>
              <a:cs typeface="+mn-cs"/>
              <a:sym typeface="Helvetica"/>
            </a:endParaRPr>
          </a:p>
        </p:txBody>
      </p:sp>
      <p:pic>
        <p:nvPicPr>
          <p:cNvPr id="4" name="图片 3"/>
          <p:cNvPicPr>
            <a:picLocks noChangeAspect="1"/>
          </p:cNvPicPr>
          <p:nvPr/>
        </p:nvPicPr>
        <p:blipFill>
          <a:blip r:embed="rId1"/>
          <a:stretch>
            <a:fillRect/>
          </a:stretch>
        </p:blipFill>
        <p:spPr>
          <a:xfrm>
            <a:off x="11994217" y="3499876"/>
            <a:ext cx="6724650" cy="4905375"/>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Loop calling</a:t>
            </a:r>
            <a:endParaRPr lang="en-US" dirty="0"/>
          </a:p>
        </p:txBody>
      </p:sp>
      <p:sp>
        <p:nvSpPr>
          <p:cNvPr id="8" name="Text Placeholder 1"/>
          <p:cNvSpPr>
            <a:spLocks noGrp="1"/>
          </p:cNvSpPr>
          <p:nvPr>
            <p:ph type="body" idx="1"/>
          </p:nvPr>
        </p:nvSpPr>
        <p:spPr>
          <a:xfrm>
            <a:off x="0" y="1570990"/>
            <a:ext cx="9041130" cy="1448435"/>
          </a:xfrm>
        </p:spPr>
        <p:txBody>
          <a:bodyPr>
            <a:normAutofit/>
          </a:bodyPr>
          <a:lstStyle/>
          <a:p>
            <a:r>
              <a:rPr lang="en-US" altLang="zh-CN" dirty="0"/>
              <a:t>Chromatin loops</a:t>
            </a:r>
            <a:endParaRPr lang="en-US" altLang="zh-CN" dirty="0"/>
          </a:p>
        </p:txBody>
      </p:sp>
      <p:pic>
        <p:nvPicPr>
          <p:cNvPr id="11" name="图片 10"/>
          <p:cNvPicPr/>
          <p:nvPr/>
        </p:nvPicPr>
        <p:blipFill>
          <a:blip r:embed="rId1"/>
          <a:srcRect l="14488" t="11944" r="8816" b="4852"/>
          <a:stretch>
            <a:fillRect/>
          </a:stretch>
        </p:blipFill>
        <p:spPr>
          <a:xfrm>
            <a:off x="17005300" y="5892800"/>
            <a:ext cx="5837555" cy="6574155"/>
          </a:xfrm>
          <a:prstGeom prst="rect">
            <a:avLst/>
          </a:prstGeom>
        </p:spPr>
      </p:pic>
      <p:sp>
        <p:nvSpPr>
          <p:cNvPr id="5" name="文本框 4"/>
          <p:cNvSpPr txBox="1"/>
          <p:nvPr/>
        </p:nvSpPr>
        <p:spPr>
          <a:xfrm>
            <a:off x="0" y="12466955"/>
            <a:ext cx="14665960" cy="8051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1600" b="1" i="0" u="none" strike="noStrike" cap="none" spc="0" normalizeH="0" baseline="0">
                <a:ln>
                  <a:noFill/>
                </a:ln>
                <a:solidFill>
                  <a:srgbClr val="000000"/>
                </a:solidFill>
                <a:effectLst/>
                <a:uFillTx/>
                <a:latin typeface="+mn-lt"/>
                <a:ea typeface="+mn-ea"/>
                <a:cs typeface="+mn-cs"/>
                <a:sym typeface="Helvetica"/>
              </a:rPr>
              <a:t>Rao SS, Huntley MH, Durand NC, Stamenova EK, Bochkov ID, Robinson JT, Sanborn AL, Machol I, Omer AD, Lander ES, Aiden EL. A 3D map of the human genome at kilobase resolution reveals principles of chromatin looping. Cell. 2014 Dec 18;159(7):1665-80.</a:t>
            </a:r>
            <a:endParaRPr kumimoji="0" lang="en-US" altLang="zh-CN" sz="1600" b="1" i="0" u="none" strike="noStrike" cap="none" spc="0" normalizeH="0" baseline="0">
              <a:ln>
                <a:noFill/>
              </a:ln>
              <a:solidFill>
                <a:srgbClr val="000000"/>
              </a:solidFill>
              <a:effectLst/>
              <a:uFillTx/>
              <a:latin typeface="+mn-lt"/>
              <a:ea typeface="+mn-ea"/>
              <a:cs typeface="+mn-cs"/>
              <a:sym typeface="Helvetica"/>
            </a:endParaRPr>
          </a:p>
        </p:txBody>
      </p:sp>
      <p:sp>
        <p:nvSpPr>
          <p:cNvPr id="6" name="文本框 5"/>
          <p:cNvSpPr txBox="1"/>
          <p:nvPr/>
        </p:nvSpPr>
        <p:spPr>
          <a:xfrm>
            <a:off x="0" y="3235325"/>
            <a:ext cx="13366115" cy="8433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610870" marR="0" indent="-610870" algn="l" defTabSz="821690" rtl="0" fontAlgn="auto" latinLnBrk="0" hangingPunct="1">
              <a:lnSpc>
                <a:spcPct val="100000"/>
              </a:lnSpc>
              <a:spcBef>
                <a:spcPts val="3000"/>
              </a:spcBef>
              <a:spcAft>
                <a:spcPts val="0"/>
              </a:spcAft>
              <a:buClrTx/>
              <a:buSzPct val="145000"/>
              <a:buChar char="-"/>
            </a:pPr>
            <a:r>
              <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Chromatin can form loop structures in 3D space, allowing distant chromatin regions to come into close proximity. ≈ 50% of human genes participate in long-range chromatin interactions through chromatin looping. </a:t>
            </a:r>
            <a:endPar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a:p>
            <a:pPr marL="610870" marR="0" indent="-610870" algn="l" defTabSz="821690" rtl="0" fontAlgn="auto" latinLnBrk="0" hangingPunct="1">
              <a:lnSpc>
                <a:spcPct val="100000"/>
              </a:lnSpc>
              <a:spcBef>
                <a:spcPts val="3000"/>
              </a:spcBef>
              <a:spcAft>
                <a:spcPts val="0"/>
              </a:spcAft>
              <a:buClrTx/>
              <a:buSzPct val="145000"/>
              <a:buChar char="-"/>
            </a:pPr>
            <a:r>
              <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This structural organization enables regulatory elements that are far apart in linear distance to meet in space, thereby modulating biological processes—for example, by bringing promoters and enhancers into proximity to facilitate transcription initiation. </a:t>
            </a:r>
            <a:endPar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a:p>
            <a:pPr marL="610870" marR="0" indent="-610870" algn="l" defTabSz="821690" rtl="0" fontAlgn="auto" latinLnBrk="0" hangingPunct="1">
              <a:lnSpc>
                <a:spcPct val="100000"/>
              </a:lnSpc>
              <a:spcBef>
                <a:spcPts val="3000"/>
              </a:spcBef>
              <a:spcAft>
                <a:spcPts val="0"/>
              </a:spcAft>
              <a:buClrTx/>
              <a:buSzPct val="145000"/>
              <a:buChar char="-"/>
            </a:pPr>
            <a:r>
              <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In this process, enhancer elements that interact with promoters can recruit a variety of protein complexes, such as mediator complexes, the pre-initiation complex (PIC), and cell-specific transcription factors. </a:t>
            </a:r>
            <a:endPar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a:p>
            <a:pPr marL="610870" marR="0" indent="-610870" algn="l" defTabSz="821690" rtl="0" fontAlgn="auto" latinLnBrk="0" hangingPunct="1">
              <a:lnSpc>
                <a:spcPct val="100000"/>
              </a:lnSpc>
              <a:spcBef>
                <a:spcPts val="3000"/>
              </a:spcBef>
              <a:spcAft>
                <a:spcPts val="0"/>
              </a:spcAft>
              <a:buClrTx/>
              <a:buSzPct val="145000"/>
              <a:buChar char="-"/>
            </a:pPr>
            <a:r>
              <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Additionally, several factors contribute to chromatin looping, including architectural proteins (mainly CTCF and Cohesin), co-activators, and non-coding RNAs (ncRNAs).</a:t>
            </a:r>
            <a:endPar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p:txBody>
      </p:sp>
      <p:pic>
        <p:nvPicPr>
          <p:cNvPr id="7" name="图片 6"/>
          <p:cNvPicPr>
            <a:picLocks noChangeAspect="1"/>
          </p:cNvPicPr>
          <p:nvPr/>
        </p:nvPicPr>
        <p:blipFill>
          <a:blip r:embed="rId2"/>
          <a:stretch>
            <a:fillRect/>
          </a:stretch>
        </p:blipFill>
        <p:spPr>
          <a:xfrm>
            <a:off x="19916140" y="2155825"/>
            <a:ext cx="3701415" cy="3151505"/>
          </a:xfrm>
          <a:prstGeom prst="rect">
            <a:avLst/>
          </a:prstGeom>
        </p:spPr>
      </p:pic>
      <p:pic>
        <p:nvPicPr>
          <p:cNvPr id="10" name="图片 9"/>
          <p:cNvPicPr>
            <a:picLocks noChangeAspect="1"/>
          </p:cNvPicPr>
          <p:nvPr/>
        </p:nvPicPr>
        <p:blipFill>
          <a:blip r:embed="rId3"/>
          <a:stretch>
            <a:fillRect/>
          </a:stretch>
        </p:blipFill>
        <p:spPr>
          <a:xfrm>
            <a:off x="13484225" y="2155825"/>
            <a:ext cx="5898515" cy="3225800"/>
          </a:xfrm>
          <a:prstGeom prst="rect">
            <a:avLst/>
          </a:prstGeom>
        </p:spPr>
      </p:pic>
      <p:sp>
        <p:nvSpPr>
          <p:cNvPr id="2" name="TextBox 5"/>
          <p:cNvSpPr txBox="1"/>
          <p:nvPr/>
        </p:nvSpPr>
        <p:spPr>
          <a:xfrm>
            <a:off x="20003770" y="12564745"/>
            <a:ext cx="4169410" cy="5403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Loop calling</a:t>
            </a:r>
            <a:endParaRPr lang="en-US" dirty="0"/>
          </a:p>
        </p:txBody>
      </p:sp>
      <p:sp>
        <p:nvSpPr>
          <p:cNvPr id="6" name="文本框 5"/>
          <p:cNvSpPr txBox="1"/>
          <p:nvPr/>
        </p:nvSpPr>
        <p:spPr>
          <a:xfrm>
            <a:off x="0" y="3293110"/>
            <a:ext cx="16482695" cy="74510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610870" marR="0" indent="-610870" algn="l" defTabSz="821690" rtl="0" fontAlgn="auto" latinLnBrk="0" hangingPunct="1">
              <a:lnSpc>
                <a:spcPct val="100000"/>
              </a:lnSpc>
              <a:spcBef>
                <a:spcPts val="3000"/>
              </a:spcBef>
              <a:spcAft>
                <a:spcPts val="0"/>
              </a:spcAft>
              <a:buClrTx/>
              <a:buSzPct val="145000"/>
              <a:buChar char="-"/>
            </a:pPr>
            <a:r>
              <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Use fanc loops to call loops in Hi-C matrices using the </a:t>
            </a:r>
            <a:r>
              <a:rPr kumimoji="0" lang="en-US" altLang="zh-CN" b="0" i="0" u="sng"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HICCUPS algorithm</a:t>
            </a:r>
            <a:endParaRPr kumimoji="0" lang="en-US" altLang="zh-CN" b="0" i="0" u="sng"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a:p>
            <a:pPr marL="1525270" marR="0" lvl="2" indent="-610870" algn="l" defTabSz="821690" rtl="0" fontAlgn="auto" latinLnBrk="0" hangingPunct="1">
              <a:lnSpc>
                <a:spcPct val="100000"/>
              </a:lnSpc>
              <a:spcBef>
                <a:spcPts val="3000"/>
              </a:spcBef>
              <a:spcAft>
                <a:spcPts val="0"/>
              </a:spcAft>
              <a:buClrTx/>
              <a:buSzPct val="100000"/>
              <a:buFont typeface="+mj-lt"/>
              <a:buAutoNum type="alphaLcParenR"/>
            </a:pPr>
            <a:r>
              <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Annotate pixels with local enrichment, probability, and mappability information</a:t>
            </a:r>
            <a:endPar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a:p>
            <a:pPr marL="1525270" marR="0" lvl="2" indent="-610870" algn="l" defTabSz="821690" rtl="0" fontAlgn="auto" latinLnBrk="0" hangingPunct="1">
              <a:lnSpc>
                <a:spcPct val="100000"/>
              </a:lnSpc>
              <a:spcBef>
                <a:spcPts val="3000"/>
              </a:spcBef>
              <a:spcAft>
                <a:spcPts val="0"/>
              </a:spcAft>
              <a:buClrTx/>
              <a:buSzPct val="100000"/>
              <a:buFont typeface="+mj-lt"/>
              <a:buAutoNum type="alphaLcParenR"/>
            </a:pPr>
            <a:r>
              <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Filter pixels based on suitable cutoffs to identify pixels that are part of a loop</a:t>
            </a:r>
            <a:endPar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a:p>
            <a:pPr marL="1525270" marR="0" lvl="2" indent="-610870" algn="l" defTabSz="821690" rtl="0" fontAlgn="auto" latinLnBrk="0" hangingPunct="1">
              <a:lnSpc>
                <a:spcPct val="100000"/>
              </a:lnSpc>
              <a:spcBef>
                <a:spcPts val="3000"/>
              </a:spcBef>
              <a:spcAft>
                <a:spcPts val="0"/>
              </a:spcAft>
              <a:buClrTx/>
              <a:buSzPct val="100000"/>
              <a:buFont typeface="+mj-lt"/>
              <a:buAutoNum type="alphaLcParenR"/>
            </a:pPr>
            <a:r>
              <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Merge nearby pixels into a single loop call</a:t>
            </a:r>
            <a:endPar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a:p>
            <a:pPr marL="610870" marR="0" lvl="1" indent="-610870" algn="l" defTabSz="821690" rtl="0" fontAlgn="auto" latinLnBrk="0" hangingPunct="1">
              <a:lnSpc>
                <a:spcPct val="100000"/>
              </a:lnSpc>
              <a:spcBef>
                <a:spcPts val="3000"/>
              </a:spcBef>
              <a:spcAft>
                <a:spcPts val="0"/>
              </a:spcAft>
              <a:buClrTx/>
              <a:buSzPct val="145000"/>
              <a:buChar char="-"/>
            </a:pPr>
            <a:r>
              <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Included the filter applied by Rao and Huntley et al. in their original HICCUPS algorithm. </a:t>
            </a:r>
            <a:endPar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a:p>
            <a:pPr marL="1068070" marR="0" lvl="2" indent="-610870" algn="l" defTabSz="821690" rtl="0" fontAlgn="auto" latinLnBrk="0" hangingPunct="1">
              <a:lnSpc>
                <a:spcPct val="100000"/>
              </a:lnSpc>
              <a:spcBef>
                <a:spcPts val="3000"/>
              </a:spcBef>
              <a:spcAft>
                <a:spcPts val="0"/>
              </a:spcAft>
              <a:buClrTx/>
              <a:buSzPct val="145000"/>
              <a:buChar char="-"/>
            </a:pPr>
            <a:r>
              <a:rPr kumimoji="0" lang="en-US" altLang="zh-CN" sz="2800"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It only retains peaks that are at least 2-fold enriched over either the donut or lower-left neighborhood, at least 1.5-fold enriched over the horizontal and vertical neighborhoods, at least 1.75-fold enriched over both the donut and lower-left neighborhood, and have an FDR &lt;= 0.1 in every neighborhood.</a:t>
            </a:r>
            <a:endParaRPr kumimoji="0" lang="en-US" altLang="zh-CN" sz="2800"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p:txBody>
      </p:sp>
      <p:pic>
        <p:nvPicPr>
          <p:cNvPr id="4" name="图片 3"/>
          <p:cNvPicPr>
            <a:picLocks noChangeAspect="1"/>
          </p:cNvPicPr>
          <p:nvPr/>
        </p:nvPicPr>
        <p:blipFill>
          <a:blip r:embed="rId1"/>
          <a:stretch>
            <a:fillRect/>
          </a:stretch>
        </p:blipFill>
        <p:spPr>
          <a:xfrm>
            <a:off x="17475835" y="2093595"/>
            <a:ext cx="4338320" cy="9757410"/>
          </a:xfrm>
          <a:prstGeom prst="rect">
            <a:avLst/>
          </a:prstGeom>
        </p:spPr>
      </p:pic>
      <p:sp>
        <p:nvSpPr>
          <p:cNvPr id="9" name="文本框 8"/>
          <p:cNvSpPr txBox="1"/>
          <p:nvPr/>
        </p:nvSpPr>
        <p:spPr>
          <a:xfrm>
            <a:off x="0" y="12466955"/>
            <a:ext cx="14665960" cy="8051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1600" b="1" i="0" u="none" strike="noStrike" cap="none" spc="0" normalizeH="0" baseline="0">
                <a:ln>
                  <a:noFill/>
                </a:ln>
                <a:solidFill>
                  <a:srgbClr val="000000"/>
                </a:solidFill>
                <a:effectLst/>
                <a:uFillTx/>
                <a:latin typeface="+mn-lt"/>
                <a:ea typeface="+mn-ea"/>
                <a:cs typeface="+mn-cs"/>
                <a:sym typeface="Helvetica"/>
              </a:rPr>
              <a:t>Rao SS, Huntley MH, Durand NC, Stamenova EK, Bochkov ID, Robinson JT, Sanborn AL, Machol I, Omer AD, Lander ES, Aiden EL. A 3D map of the human genome at kilobase resolution reveals principles of chromatin looping. Cell. 2014 Dec 18;159(7):1665-80.</a:t>
            </a:r>
            <a:endParaRPr kumimoji="0" lang="en-US" altLang="zh-CN" sz="1600" b="1" i="0" u="none" strike="noStrike" cap="none" spc="0" normalizeH="0" baseline="0">
              <a:ln>
                <a:noFill/>
              </a:ln>
              <a:solidFill>
                <a:srgbClr val="000000"/>
              </a:solidFill>
              <a:effectLst/>
              <a:uFillTx/>
              <a:latin typeface="+mn-lt"/>
              <a:ea typeface="+mn-ea"/>
              <a:cs typeface="+mn-cs"/>
              <a:sym typeface="Helvetica"/>
            </a:endParaRPr>
          </a:p>
        </p:txBody>
      </p:sp>
      <p:sp>
        <p:nvSpPr>
          <p:cNvPr id="7" name="TextBox 5"/>
          <p:cNvSpPr txBox="1"/>
          <p:nvPr/>
        </p:nvSpPr>
        <p:spPr>
          <a:xfrm>
            <a:off x="20003770" y="12564745"/>
            <a:ext cx="4169410" cy="5403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827530"/>
            <a:ext cx="6442075" cy="1037590"/>
          </a:xfrm>
        </p:spPr>
        <p:txBody>
          <a:bodyPr>
            <a:normAutofit/>
          </a:bodyPr>
          <a:lstStyle/>
          <a:p>
            <a:pPr marL="0" indent="0">
              <a:buNone/>
            </a:pPr>
            <a:r>
              <a:rPr lang="en-US" sz="3600" b="1" dirty="0"/>
              <a:t>- Loop calling </a:t>
            </a:r>
            <a:endParaRPr lang="en-US" altLang="zh-CN" sz="3600" dirty="0"/>
          </a:p>
        </p:txBody>
      </p:sp>
      <p:sp>
        <p:nvSpPr>
          <p:cNvPr id="3" name="Title 2"/>
          <p:cNvSpPr>
            <a:spLocks noGrp="1"/>
          </p:cNvSpPr>
          <p:nvPr>
            <p:ph type="title"/>
          </p:nvPr>
        </p:nvSpPr>
        <p:spPr/>
        <p:txBody>
          <a:bodyPr/>
          <a:lstStyle/>
          <a:p>
            <a:r>
              <a:rPr lang="en-US" sz="4400" dirty="0"/>
              <a:t>Loop Calling</a:t>
            </a:r>
            <a:endParaRPr lang="en-US" sz="4400" dirty="0"/>
          </a:p>
        </p:txBody>
      </p:sp>
      <p:sp>
        <p:nvSpPr>
          <p:cNvPr id="4" name="文本框 3"/>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p:cNvSpPr txBox="1"/>
          <p:nvPr/>
        </p:nvSpPr>
        <p:spPr>
          <a:xfrm>
            <a:off x="702310" y="4540250"/>
            <a:ext cx="14878050" cy="271589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lnSpc>
                <a:spcPct val="100000"/>
              </a:lnSpc>
              <a:defRPr sz="1800" b="0">
                <a:solidFill>
                  <a:srgbClr val="FFFFFF"/>
                </a:solidFill>
                <a:latin typeface="Monaco"/>
                <a:ea typeface="Monaco"/>
                <a:cs typeface="Monaco"/>
                <a:sym typeface="Monaco"/>
              </a:defRPr>
            </a:pPr>
            <a:r>
              <a:rPr lang="en-US" altLang="zh-CN" sz="2400" dirty="0"/>
              <a:t>CDesk HiC loop \</a:t>
            </a:r>
            <a:endParaRPr lang="en-US" altLang="zh-CN" sz="2400" dirty="0"/>
          </a:p>
          <a:p>
            <a:pPr indent="457200" algn="l" defTabSz="584200">
              <a:lnSpc>
                <a:spcPct val="100000"/>
              </a:lnSpc>
              <a:defRPr sz="1800" b="0">
                <a:solidFill>
                  <a:srgbClr val="FFFFFF"/>
                </a:solidFill>
                <a:latin typeface="Monaco"/>
                <a:ea typeface="Monaco"/>
                <a:cs typeface="Monaco"/>
                <a:sym typeface="Monaco"/>
              </a:defRPr>
            </a:pPr>
            <a:r>
              <a:rPr lang="en-US" altLang="zh-CN" sz="2400" dirty="0"/>
              <a:t>-i /mnt/linzejie/CDesk_test/result/5.HiC/matrix/cool_to_juicerhic/Hi-C_8-cell.100k.hic \</a:t>
            </a:r>
            <a:endParaRPr lang="en-US" altLang="zh-CN" sz="2400" dirty="0"/>
          </a:p>
          <a:p>
            <a:pPr indent="457200" algn="l" defTabSz="584200">
              <a:lnSpc>
                <a:spcPct val="100000"/>
              </a:lnSpc>
              <a:defRPr sz="1800" b="0">
                <a:solidFill>
                  <a:srgbClr val="FFFFFF"/>
                </a:solidFill>
                <a:latin typeface="Monaco"/>
                <a:ea typeface="Monaco"/>
                <a:cs typeface="Monaco"/>
                <a:sym typeface="Monaco"/>
              </a:defRPr>
            </a:pPr>
            <a:r>
              <a:rPr lang="en-US" altLang="zh-CN" sz="2400" dirty="0"/>
              <a:t>-o /mnt/linzejie/CDesk_test/result/5.HiC/7.loop/juicerhic</a:t>
            </a:r>
            <a:endParaRPr lang="en-US" altLang="zh-CN" sz="2400" dirty="0"/>
          </a:p>
          <a:p>
            <a:pPr indent="457200" algn="l" defTabSz="584200">
              <a:lnSpc>
                <a:spcPct val="100000"/>
              </a:lnSpc>
              <a:defRPr sz="1800" b="0">
                <a:solidFill>
                  <a:srgbClr val="FFFFFF"/>
                </a:solidFill>
                <a:latin typeface="Monaco"/>
                <a:ea typeface="Monaco"/>
                <a:cs typeface="Monaco"/>
                <a:sym typeface="Monaco"/>
              </a:defRPr>
            </a:pPr>
            <a:endParaRPr lang="en-US" altLang="zh-CN" sz="2400" dirty="0"/>
          </a:p>
          <a:p>
            <a:pPr algn="l" defTabSz="584200">
              <a:lnSpc>
                <a:spcPct val="100000"/>
              </a:lnSpc>
              <a:defRPr sz="1800" b="0">
                <a:solidFill>
                  <a:srgbClr val="FFFFFF"/>
                </a:solidFill>
                <a:latin typeface="Monaco"/>
                <a:ea typeface="Monaco"/>
                <a:cs typeface="Monaco"/>
                <a:sym typeface="Monaco"/>
              </a:defRPr>
            </a:pPr>
            <a:r>
              <a:rPr lang="en-US" altLang="zh-CN" sz="2400" dirty="0">
                <a:sym typeface="+mn-ea"/>
              </a:rPr>
              <a:t>CDesk HiC loop \</a:t>
            </a:r>
            <a:endParaRPr lang="en-US" altLang="zh-CN" sz="2400" dirty="0"/>
          </a:p>
          <a:p>
            <a:pPr indent="457200" algn="l" defTabSz="584200">
              <a:lnSpc>
                <a:spcPct val="100000"/>
              </a:lnSpc>
              <a:defRPr sz="1800" b="0">
                <a:solidFill>
                  <a:srgbClr val="FFFFFF"/>
                </a:solidFill>
                <a:latin typeface="Monaco"/>
                <a:ea typeface="Monaco"/>
                <a:cs typeface="Monaco"/>
                <a:sym typeface="Monaco"/>
              </a:defRPr>
            </a:pPr>
            <a:r>
              <a:rPr lang="en-US" altLang="zh-CN" sz="2400" dirty="0">
                <a:sym typeface="+mn-ea"/>
              </a:rPr>
              <a:t>-i /mnt/zhangzheting/cdesk_development/HIC/loop/Hi-C_ICM.100k.ice.hic \</a:t>
            </a:r>
            <a:endParaRPr lang="en-US" altLang="zh-CN" sz="2400" dirty="0"/>
          </a:p>
          <a:p>
            <a:pPr indent="457200" algn="l" defTabSz="584200">
              <a:lnSpc>
                <a:spcPct val="100000"/>
              </a:lnSpc>
              <a:defRPr sz="1800" b="0">
                <a:solidFill>
                  <a:srgbClr val="FFFFFF"/>
                </a:solidFill>
                <a:latin typeface="Monaco"/>
                <a:ea typeface="Monaco"/>
                <a:cs typeface="Monaco"/>
                <a:sym typeface="Monaco"/>
              </a:defRPr>
            </a:pPr>
            <a:r>
              <a:rPr lang="en-US" altLang="zh-CN" sz="2400" dirty="0">
                <a:sym typeface="+mn-ea"/>
              </a:rPr>
              <a:t>-o </a:t>
            </a:r>
            <a:r>
              <a:rPr lang="en-US" altLang="zh-CN" sz="2400" dirty="0"/>
              <a:t>/mnt/linzejie/CDesk_test/result/5.HiC/7.loop/fanc</a:t>
            </a:r>
            <a:endParaRPr lang="en-US" altLang="zh-CN" sz="2400" dirty="0"/>
          </a:p>
        </p:txBody>
      </p:sp>
      <p:sp>
        <p:nvSpPr>
          <p:cNvPr id="7" name="Content Placeholder 2"/>
          <p:cNvSpPr>
            <a:spLocks noGrp="1"/>
          </p:cNvSpPr>
          <p:nvPr/>
        </p:nvSpPr>
        <p:spPr>
          <a:xfrm>
            <a:off x="1758950" y="810260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5" name="Content Placeholder 2"/>
          <p:cNvSpPr>
            <a:spLocks noGrp="1"/>
          </p:cNvSpPr>
          <p:nvPr/>
        </p:nvSpPr>
        <p:spPr>
          <a:xfrm>
            <a:off x="1758950" y="412623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en-GB" sz="2800" b="1" dirty="0">
                <a:ea typeface="Calibri" panose="020F0502020204030204" charset="0"/>
                <a:sym typeface="+mn-ea"/>
              </a:rPr>
              <a:t>Input command line:</a:t>
            </a:r>
            <a:endParaRPr lang="en-US" sz="2800" dirty="0">
              <a:sym typeface="+mn-ea"/>
            </a:endParaRPr>
          </a:p>
        </p:txBody>
      </p:sp>
      <p:graphicFrame>
        <p:nvGraphicFramePr>
          <p:cNvPr id="10" name="表格 9"/>
          <p:cNvGraphicFramePr>
            <a:graphicFrameLocks noGrp="1"/>
          </p:cNvGraphicFramePr>
          <p:nvPr>
            <p:custDataLst>
              <p:tags r:id="rId1"/>
            </p:custDataLst>
          </p:nvPr>
        </p:nvGraphicFramePr>
        <p:xfrm>
          <a:off x="2225040" y="8702040"/>
          <a:ext cx="9052560" cy="3889375"/>
        </p:xfrm>
        <a:graphic>
          <a:graphicData uri="http://schemas.openxmlformats.org/drawingml/2006/table">
            <a:tbl>
              <a:tblPr>
                <a:tableStyleId>{5940675A-B579-460E-94D1-54222C63F5DA}</a:tableStyleId>
              </a:tblPr>
              <a:tblGrid>
                <a:gridCol w="2423160"/>
                <a:gridCol w="4984115"/>
                <a:gridCol w="1645285"/>
              </a:tblGrid>
              <a:tr h="584835">
                <a:tc>
                  <a:txBody>
                    <a:bodyPr/>
                    <a:lstStyle/>
                    <a:p>
                      <a:pPr marL="0" marR="0" algn="ctr">
                        <a:buNone/>
                      </a:pPr>
                      <a:r>
                        <a:rPr lang="zh-CN" altLang="en-US" sz="2800" b="0" kern="100" dirty="0">
                          <a:effectLst/>
                          <a:latin typeface="+mn-ea"/>
                          <a:cs typeface="+mn-ea"/>
                        </a:rPr>
                        <a:t>参数</a:t>
                      </a:r>
                      <a:r>
                        <a:rPr lang="en-US" sz="2800" b="0" kern="100" baseline="30000">
                          <a:effectLst/>
                          <a:latin typeface="+mn-ea"/>
                          <a:cs typeface="+mn-ea"/>
                          <a:sym typeface="+mn-ea"/>
                        </a:rPr>
                        <a:t>√</a:t>
                      </a:r>
                      <a:r>
                        <a:rPr lang="zh-CN" altLang="en-US" sz="2800" b="0" kern="100" baseline="30000">
                          <a:effectLst/>
                          <a:latin typeface="+mn-ea"/>
                          <a:cs typeface="+mn-ea"/>
                          <a:sym typeface="+mn-ea"/>
                        </a:rPr>
                        <a:t>必要</a:t>
                      </a:r>
                      <a:endParaRPr lang="zh-CN" altLang="en-US" sz="2800" b="0" kern="100" baseline="30000" dirty="0">
                        <a:effectLst/>
                        <a:latin typeface="+mn-ea"/>
                        <a:cs typeface="+mn-ea"/>
                        <a:sym typeface="+mn-ea"/>
                      </a:endParaRPr>
                    </a:p>
                  </a:txBody>
                  <a:tcPr marL="68580" marR="68580" anchor="ctr">
                    <a:solidFill>
                      <a:schemeClr val="bg2"/>
                    </a:solidFill>
                  </a:tcPr>
                </a:tc>
                <a:tc>
                  <a:txBody>
                    <a:bodyPr/>
                    <a:lstStyle/>
                    <a:p>
                      <a:pPr marL="0" marR="0" algn="ctr">
                        <a:buNone/>
                      </a:pPr>
                      <a:r>
                        <a:rPr lang="zh-CN" altLang="en-US" sz="2800" b="0" kern="100" dirty="0">
                          <a:effectLst/>
                          <a:latin typeface="+mn-ea"/>
                        </a:rPr>
                        <a:t>描述</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800" b="0" kern="100" dirty="0">
                          <a:effectLst/>
                          <a:latin typeface="+mn-ea"/>
                        </a:rPr>
                        <a:t>默认值</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r>
              <a:tr h="585470">
                <a:tc>
                  <a:txBody>
                    <a:bodyPr/>
                    <a:lstStyle/>
                    <a:p>
                      <a:pPr marL="0" marR="0" algn="ctr">
                        <a:buNone/>
                      </a:pPr>
                      <a:r>
                        <a:rPr lang="en-US" sz="2800" b="0" kern="100">
                          <a:effectLst/>
                          <a:latin typeface="+mn-ea"/>
                        </a:rPr>
                        <a:t>-i</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en-US" altLang="zh-CN" sz="2800" b="0" kern="100">
                          <a:effectLst/>
                          <a:latin typeface="+mn-ea"/>
                          <a:cs typeface="+mn-ea"/>
                        </a:rPr>
                        <a:t>fanc</a:t>
                      </a:r>
                      <a:r>
                        <a:rPr lang="zh-CN" altLang="en-US" sz="2800" b="0" kern="100">
                          <a:effectLst/>
                          <a:latin typeface="+mn-ea"/>
                          <a:cs typeface="+mn-ea"/>
                        </a:rPr>
                        <a:t>支持输入的</a:t>
                      </a:r>
                      <a:r>
                        <a:rPr lang="en-US" altLang="zh-CN" sz="2800" b="0" kern="100">
                          <a:effectLst/>
                          <a:latin typeface="+mn-ea"/>
                          <a:cs typeface="+mn-ea"/>
                        </a:rPr>
                        <a:t>hic</a:t>
                      </a:r>
                      <a:r>
                        <a:rPr lang="zh-CN" altLang="en-US" sz="2800" b="0" kern="100">
                          <a:effectLst/>
                          <a:latin typeface="+mn-ea"/>
                          <a:cs typeface="+mn-ea"/>
                        </a:rPr>
                        <a:t>文件</a:t>
                      </a:r>
                      <a:endParaRPr lang="zh-CN" altLang="en-US" sz="2800" b="0" kern="100">
                        <a:effectLst/>
                        <a:latin typeface="+mn-ea"/>
                        <a:cs typeface="+mn-ea"/>
                      </a:endParaRPr>
                    </a:p>
                  </a:txBody>
                  <a:tcPr marL="68580" marR="68580" anchor="ctr"/>
                </a:tc>
                <a:tc>
                  <a:txBody>
                    <a:bodyPr/>
                    <a:lstStyle/>
                    <a:p>
                      <a:pPr marL="0" marR="0" algn="ctr">
                        <a:buNone/>
                      </a:pPr>
                      <a:r>
                        <a:rPr lang="en-US" altLang="zh-CN" sz="2800" b="0" kern="100" dirty="0">
                          <a:effectLst/>
                          <a:latin typeface="+mn-ea"/>
                        </a:rPr>
                        <a:t>-</a:t>
                      </a:r>
                      <a:endParaRPr lang="en-US" altLang="zh-CN" sz="2800" b="0" kern="100" dirty="0">
                        <a:effectLst/>
                        <a:latin typeface="+mn-ea"/>
                        <a:cs typeface="Times New Roman" panose="02020603050405020304" pitchFamily="18" charset="0"/>
                      </a:endParaRPr>
                    </a:p>
                  </a:txBody>
                  <a:tcPr marL="68580" marR="68580" anchor="ctr"/>
                </a:tc>
              </a:tr>
              <a:tr h="584835">
                <a:tc>
                  <a:txBody>
                    <a:bodyPr/>
                    <a:lstStyle/>
                    <a:p>
                      <a:pPr marL="0" marR="0" algn="ctr">
                        <a:buNone/>
                      </a:pPr>
                      <a:r>
                        <a:rPr lang="en-US" sz="2800" b="0" kern="100">
                          <a:effectLst/>
                          <a:latin typeface="+mn-ea"/>
                        </a:rPr>
                        <a:t>-o</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zh-CN" sz="2800" b="0" kern="100">
                          <a:effectLst/>
                          <a:latin typeface="+mn-ea"/>
                        </a:rPr>
                        <a:t>输出文件夹</a:t>
                      </a:r>
                      <a:endParaRPr lang="zh-CN" sz="28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800" b="0" kern="100">
                          <a:effectLst/>
                          <a:latin typeface="+mn-ea"/>
                        </a:rPr>
                        <a:t>-</a:t>
                      </a:r>
                      <a:endParaRPr lang="en-US" altLang="zh-CN" sz="2800" b="0" kern="100">
                        <a:effectLst/>
                        <a:latin typeface="+mn-ea"/>
                        <a:cs typeface="Times New Roman" panose="02020603050405020304" pitchFamily="18" charset="0"/>
                      </a:endParaRPr>
                    </a:p>
                  </a:txBody>
                  <a:tcPr marL="68580" marR="68580" anchor="ctr"/>
                </a:tc>
              </a:tr>
              <a:tr h="585470">
                <a:tc>
                  <a:txBody>
                    <a:bodyPr/>
                    <a:lstStyle/>
                    <a:p>
                      <a:pPr marL="0" marR="0" algn="ctr">
                        <a:buNone/>
                      </a:pPr>
                      <a:r>
                        <a:rPr lang="en-US" sz="2800" b="0" kern="100">
                          <a:effectLst/>
                          <a:latin typeface="+mn-ea"/>
                        </a:rPr>
                        <a:t>-t, --thread</a:t>
                      </a:r>
                      <a:endParaRPr lang="en-US" sz="2800" b="0" kern="100">
                        <a:effectLst/>
                        <a:latin typeface="+mn-ea"/>
                        <a:cs typeface="Times New Roman" panose="02020603050405020304" pitchFamily="18" charset="0"/>
                      </a:endParaRPr>
                    </a:p>
                  </a:txBody>
                  <a:tcPr marL="68580" marR="68580" anchor="ctr"/>
                </a:tc>
                <a:tc>
                  <a:txBody>
                    <a:bodyPr/>
                    <a:lstStyle/>
                    <a:p>
                      <a:pPr marL="0" marR="0" algn="ctr">
                        <a:buNone/>
                      </a:pPr>
                      <a:r>
                        <a:rPr lang="zh-CN" sz="2800" b="0" kern="100">
                          <a:effectLst/>
                          <a:latin typeface="+mn-ea"/>
                        </a:rPr>
                        <a:t>进程数</a:t>
                      </a:r>
                      <a:endParaRPr lang="zh-CN" sz="2800" b="0" kern="100">
                        <a:effectLst/>
                        <a:latin typeface="+mn-ea"/>
                      </a:endParaRPr>
                    </a:p>
                  </a:txBody>
                  <a:tcPr marL="68580" marR="68580" anchor="ctr"/>
                </a:tc>
                <a:tc>
                  <a:txBody>
                    <a:bodyPr/>
                    <a:lstStyle/>
                    <a:p>
                      <a:pPr marL="0" marR="0" algn="ctr">
                        <a:buNone/>
                      </a:pPr>
                      <a:r>
                        <a:rPr lang="en-US" altLang="zh-CN" sz="2800" b="0" kern="100">
                          <a:effectLst/>
                          <a:latin typeface="+mn-ea"/>
                          <a:cs typeface="Times New Roman" panose="02020603050405020304" pitchFamily="18" charset="0"/>
                        </a:rPr>
                        <a:t>10</a:t>
                      </a:r>
                      <a:endParaRPr lang="en-US" altLang="zh-CN" sz="2800" b="0" kern="100">
                        <a:effectLst/>
                        <a:latin typeface="+mn-ea"/>
                        <a:cs typeface="Times New Roman" panose="02020603050405020304" pitchFamily="18" charset="0"/>
                      </a:endParaRPr>
                    </a:p>
                  </a:txBody>
                  <a:tcPr marL="68580" marR="68580" anchor="ctr"/>
                </a:tc>
              </a:tr>
            </a:tbl>
          </a:graphicData>
        </a:graphic>
      </p:graphicFrame>
      <p:pic>
        <p:nvPicPr>
          <p:cNvPr id="9" name="图片 8"/>
          <p:cNvPicPr>
            <a:picLocks noChangeAspect="1"/>
          </p:cNvPicPr>
          <p:nvPr/>
        </p:nvPicPr>
        <p:blipFill>
          <a:blip r:embed="rId2"/>
          <a:stretch>
            <a:fillRect/>
          </a:stretch>
        </p:blipFill>
        <p:spPr>
          <a:xfrm>
            <a:off x="16578580" y="5937250"/>
            <a:ext cx="6461760" cy="4617085"/>
          </a:xfrm>
          <a:prstGeom prst="rect">
            <a:avLst/>
          </a:prstGeom>
        </p:spPr>
      </p:pic>
      <p:pic>
        <p:nvPicPr>
          <p:cNvPr id="12" name="图片 11"/>
          <p:cNvPicPr>
            <a:picLocks noChangeAspect="1"/>
          </p:cNvPicPr>
          <p:nvPr/>
        </p:nvPicPr>
        <p:blipFill>
          <a:blip r:embed="rId3"/>
          <a:stretch>
            <a:fillRect/>
          </a:stretch>
        </p:blipFill>
        <p:spPr>
          <a:xfrm>
            <a:off x="17612360" y="2865120"/>
            <a:ext cx="4843145" cy="2520950"/>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3D reconstruction</a:t>
            </a:r>
            <a:endParaRPr lang="en-US" dirty="0"/>
          </a:p>
        </p:txBody>
      </p:sp>
      <p:sp>
        <p:nvSpPr>
          <p:cNvPr id="8" name="Text Placeholder 1"/>
          <p:cNvSpPr>
            <a:spLocks noGrp="1"/>
          </p:cNvSpPr>
          <p:nvPr>
            <p:ph type="body" idx="1"/>
          </p:nvPr>
        </p:nvSpPr>
        <p:spPr>
          <a:xfrm>
            <a:off x="2032000" y="2472497"/>
            <a:ext cx="20320000" cy="10160001"/>
          </a:xfrm>
        </p:spPr>
        <p:txBody>
          <a:bodyPr/>
          <a:lstStyle/>
          <a:p>
            <a:r>
              <a:rPr lang="en-US" dirty="0" err="1"/>
              <a:t>HiCkit</a:t>
            </a:r>
            <a:r>
              <a:rPr lang="en-US" dirty="0"/>
              <a:t> (phasing/no-phasing mode)</a:t>
            </a:r>
            <a:endParaRPr lang="en-US" dirty="0"/>
          </a:p>
          <a:p>
            <a:r>
              <a:rPr lang="en-US" dirty="0"/>
              <a:t>FLAMINGO</a:t>
            </a:r>
            <a:endParaRPr lang="en-US" dirty="0"/>
          </a:p>
          <a:p>
            <a:pPr marL="0" lvl="1" indent="0">
              <a:buNone/>
            </a:pPr>
            <a:endParaRPr lang="en-US" sz="4400" dirty="0"/>
          </a:p>
          <a:p>
            <a:pPr marL="444500" lvl="1" indent="0">
              <a:buNone/>
            </a:pPr>
            <a:endParaRPr lang="en-US" dirty="0"/>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827530"/>
            <a:ext cx="6442075" cy="1037590"/>
          </a:xfrm>
        </p:spPr>
        <p:txBody>
          <a:bodyPr>
            <a:normAutofit/>
          </a:bodyPr>
          <a:lstStyle/>
          <a:p>
            <a:pPr marL="0" indent="0">
              <a:buNone/>
            </a:pPr>
            <a:r>
              <a:rPr lang="en-US" sz="3600" b="1" dirty="0"/>
              <a:t>- HiCkit</a:t>
            </a:r>
            <a:endParaRPr lang="en-US" altLang="zh-CN" sz="3600" dirty="0"/>
          </a:p>
        </p:txBody>
      </p:sp>
      <p:sp>
        <p:nvSpPr>
          <p:cNvPr id="3" name="Title 2"/>
          <p:cNvSpPr>
            <a:spLocks noGrp="1"/>
          </p:cNvSpPr>
          <p:nvPr>
            <p:ph type="title"/>
          </p:nvPr>
        </p:nvSpPr>
        <p:spPr/>
        <p:txBody>
          <a:bodyPr/>
          <a:lstStyle/>
          <a:p>
            <a:r>
              <a:rPr lang="en-US" altLang="zh-CN" dirty="0">
                <a:sym typeface="+mn-ea"/>
              </a:rPr>
              <a:t>3D reconstruction</a:t>
            </a:r>
            <a:endParaRPr lang="en-US" altLang="zh-CN" sz="4400" dirty="0"/>
          </a:p>
        </p:txBody>
      </p:sp>
      <p:sp>
        <p:nvSpPr>
          <p:cNvPr id="4" name="文本框 3"/>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p:cNvSpPr txBox="1"/>
          <p:nvPr/>
        </p:nvSpPr>
        <p:spPr>
          <a:xfrm>
            <a:off x="1059180" y="4645660"/>
            <a:ext cx="15264765" cy="297751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lnSpc>
                <a:spcPct val="125000"/>
              </a:lnSpc>
              <a:defRPr sz="1800" b="0">
                <a:solidFill>
                  <a:srgbClr val="FFFFFF"/>
                </a:solidFill>
                <a:latin typeface="Monaco"/>
                <a:ea typeface="Monaco"/>
                <a:cs typeface="Monaco"/>
                <a:sym typeface="Monaco"/>
              </a:defRPr>
            </a:pPr>
            <a:r>
              <a:rPr lang="en-US" altLang="zh-CN" sz="2400" dirty="0"/>
              <a:t>CDesk HiC reconstruct hickit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(--vcf /mnt/zhangzheting/reference/mm10/mgp.v5.merged.snps_all.dbSNP142.vcf.gz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--mat C57BL_6NJ --pat PWK_PhJ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--r1 /mnt/zhangzheting/pubdata/Xiewei/allelic/Hi-C_ICM_rep3/Hi-C_ICM_rep3_1_val_1.fq.gz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--r2 /mnt/zhangzheting/pubdata/Xiewei/allelic/Hi-C_ICM_rep3/Hi-C_ICM_rep3_2_val_2.fq.gz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--species mm10 --prefix nophase -t 100 -o /mnt/linzejie/hickit_test_phase</a:t>
            </a:r>
            <a:endParaRPr lang="en-US" altLang="zh-CN" sz="2400" dirty="0"/>
          </a:p>
        </p:txBody>
      </p:sp>
      <p:sp>
        <p:nvSpPr>
          <p:cNvPr id="7" name="Content Placeholder 2"/>
          <p:cNvSpPr>
            <a:spLocks noGrp="1"/>
          </p:cNvSpPr>
          <p:nvPr/>
        </p:nvSpPr>
        <p:spPr>
          <a:xfrm>
            <a:off x="1626870" y="7902575"/>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5" name="Content Placeholder 2"/>
          <p:cNvSpPr>
            <a:spLocks noGrp="1"/>
          </p:cNvSpPr>
          <p:nvPr/>
        </p:nvSpPr>
        <p:spPr>
          <a:xfrm>
            <a:off x="1758950" y="412623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en-GB" sz="2800" b="1" dirty="0">
                <a:ea typeface="Calibri" panose="020F0502020204030204" charset="0"/>
                <a:sym typeface="+mn-ea"/>
              </a:rPr>
              <a:t>Input command line:</a:t>
            </a:r>
            <a:endParaRPr lang="en-US" sz="2800" dirty="0">
              <a:sym typeface="+mn-ea"/>
            </a:endParaRPr>
          </a:p>
        </p:txBody>
      </p:sp>
      <p:graphicFrame>
        <p:nvGraphicFramePr>
          <p:cNvPr id="10" name="表格 9"/>
          <p:cNvGraphicFramePr>
            <a:graphicFrameLocks noGrp="1"/>
          </p:cNvGraphicFramePr>
          <p:nvPr>
            <p:custDataLst>
              <p:tags r:id="rId1"/>
            </p:custDataLst>
          </p:nvPr>
        </p:nvGraphicFramePr>
        <p:xfrm>
          <a:off x="1758950" y="8382000"/>
          <a:ext cx="8399145" cy="4572000"/>
        </p:xfrm>
        <a:graphic>
          <a:graphicData uri="http://schemas.openxmlformats.org/drawingml/2006/table">
            <a:tbl>
              <a:tblPr>
                <a:tableStyleId>{5940675A-B579-460E-94D1-54222C63F5DA}</a:tableStyleId>
              </a:tblPr>
              <a:tblGrid>
                <a:gridCol w="2893695"/>
                <a:gridCol w="3978910"/>
                <a:gridCol w="1526540"/>
              </a:tblGrid>
              <a:tr h="457200">
                <a:tc>
                  <a:txBody>
                    <a:bodyPr/>
                    <a:lstStyle/>
                    <a:p>
                      <a:pPr marL="0" marR="0" algn="ctr">
                        <a:buNone/>
                      </a:pPr>
                      <a:r>
                        <a:rPr lang="zh-CN" altLang="en-US" sz="2400" b="0" kern="100" dirty="0">
                          <a:effectLst/>
                          <a:latin typeface="+mn-ea"/>
                          <a:cs typeface="+mn-ea"/>
                        </a:rPr>
                        <a:t>参数</a:t>
                      </a:r>
                      <a:r>
                        <a:rPr lang="en-US" sz="2400" b="0" kern="100" baseline="30000">
                          <a:effectLst/>
                          <a:latin typeface="+mn-ea"/>
                          <a:cs typeface="+mn-ea"/>
                          <a:sym typeface="+mn-ea"/>
                        </a:rPr>
                        <a:t>√</a:t>
                      </a:r>
                      <a:r>
                        <a:rPr lang="zh-CN" altLang="en-US" sz="2400" b="0" kern="100" baseline="30000">
                          <a:effectLst/>
                          <a:latin typeface="+mn-ea"/>
                          <a:cs typeface="+mn-ea"/>
                          <a:sym typeface="+mn-ea"/>
                        </a:rPr>
                        <a:t>必要</a:t>
                      </a:r>
                      <a:endParaRPr lang="zh-CN" altLang="en-US" sz="2400" b="0" kern="100" baseline="30000" dirty="0">
                        <a:effectLst/>
                        <a:latin typeface="+mn-ea"/>
                        <a:cs typeface="+mn-ea"/>
                        <a:sym typeface="+mn-ea"/>
                      </a:endParaRPr>
                    </a:p>
                  </a:txBody>
                  <a:tcPr marL="68580" marR="68580" anchor="ctr">
                    <a:solidFill>
                      <a:schemeClr val="bg2"/>
                    </a:solidFill>
                  </a:tcPr>
                </a:tc>
                <a:tc>
                  <a:txBody>
                    <a:bodyPr/>
                    <a:lstStyle/>
                    <a:p>
                      <a:pPr marL="0" marR="0" algn="ctr">
                        <a:buNone/>
                      </a:pPr>
                      <a:r>
                        <a:rPr lang="zh-CN" altLang="en-US" sz="2400" b="0" kern="100" dirty="0">
                          <a:effectLst/>
                          <a:latin typeface="+mn-ea"/>
                        </a:rPr>
                        <a:t>描述</a:t>
                      </a:r>
                      <a:endParaRPr lang="zh-CN" altLang="en-US" sz="2400" b="0" kern="100" dirty="0">
                        <a:effectLst/>
                        <a:latin typeface="+mn-ea"/>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0" kern="100" dirty="0">
                          <a:effectLst/>
                          <a:latin typeface="+mn-ea"/>
                        </a:rPr>
                        <a:t>默认值</a:t>
                      </a:r>
                      <a:endParaRPr lang="zh-CN" altLang="en-US" sz="2400" b="0" kern="100" dirty="0">
                        <a:effectLst/>
                        <a:latin typeface="+mn-ea"/>
                        <a:cs typeface="Times New Roman" panose="02020603050405020304" pitchFamily="18" charset="0"/>
                      </a:endParaRPr>
                    </a:p>
                  </a:txBody>
                  <a:tcPr marL="68580" marR="68580" anchor="ctr">
                    <a:solidFill>
                      <a:schemeClr val="bg2"/>
                    </a:solidFill>
                  </a:tcPr>
                </a:tc>
              </a:tr>
              <a:tr h="457200">
                <a:tc>
                  <a:txBody>
                    <a:bodyPr/>
                    <a:lstStyle/>
                    <a:p>
                      <a:pPr marL="0" marR="0" algn="ctr">
                        <a:buNone/>
                      </a:pPr>
                      <a:r>
                        <a:rPr lang="en-US" sz="2400" b="0" kern="100">
                          <a:effectLst/>
                          <a:latin typeface="+mn-ea"/>
                        </a:rPr>
                        <a:t>--r1</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en-US" sz="2400" b="0" kern="100">
                          <a:effectLst/>
                          <a:latin typeface="+mn-ea"/>
                          <a:cs typeface="+mn-ea"/>
                        </a:rPr>
                        <a:t>.hic read1</a:t>
                      </a:r>
                      <a:r>
                        <a:rPr lang="zh-CN" altLang="en-US" sz="2400" b="0" kern="100">
                          <a:effectLst/>
                          <a:latin typeface="+mn-ea"/>
                          <a:cs typeface="+mn-ea"/>
                        </a:rPr>
                        <a:t>文件</a:t>
                      </a:r>
                      <a:endParaRPr lang="zh-CN" altLang="en-US" sz="2400" b="0" kern="100">
                        <a:effectLst/>
                        <a:latin typeface="+mn-ea"/>
                        <a:cs typeface="+mn-ea"/>
                      </a:endParaRPr>
                    </a:p>
                  </a:txBody>
                  <a:tcPr marL="68580" marR="68580" anchor="ctr"/>
                </a:tc>
                <a:tc>
                  <a:txBody>
                    <a:bodyPr/>
                    <a:lstStyle/>
                    <a:p>
                      <a:pPr marL="0" marR="0" algn="ctr">
                        <a:buNone/>
                      </a:pPr>
                      <a:r>
                        <a:rPr lang="en-US" altLang="zh-CN" sz="2400" b="0" kern="100" dirty="0">
                          <a:effectLst/>
                          <a:latin typeface="+mn-ea"/>
                        </a:rPr>
                        <a:t>-</a:t>
                      </a:r>
                      <a:endParaRPr lang="en-US" altLang="zh-CN" sz="2400" b="0" kern="100" dirty="0">
                        <a:effectLst/>
                        <a:latin typeface="+mn-ea"/>
                        <a:cs typeface="Times New Roman" panose="02020603050405020304" pitchFamily="18" charset="0"/>
                      </a:endParaRPr>
                    </a:p>
                  </a:txBody>
                  <a:tcPr marL="68580" marR="68580" anchor="ctr"/>
                </a:tc>
              </a:tr>
              <a:tr h="457200">
                <a:tc>
                  <a:txBody>
                    <a:bodyPr/>
                    <a:lstStyle/>
                    <a:p>
                      <a:pPr marL="0" marR="0" algn="ctr">
                        <a:buNone/>
                      </a:pPr>
                      <a:r>
                        <a:rPr lang="en-US" sz="2400" b="0" kern="100">
                          <a:effectLst/>
                          <a:latin typeface="+mn-ea"/>
                        </a:rPr>
                        <a:t>--r2</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en-US" sz="2400" b="0" kern="100">
                          <a:effectLst/>
                          <a:latin typeface="+mn-ea"/>
                          <a:cs typeface="+mn-ea"/>
                          <a:sym typeface="+mn-ea"/>
                        </a:rPr>
                        <a:t>.hic read2</a:t>
                      </a:r>
                      <a:r>
                        <a:rPr lang="zh-CN" altLang="en-US" sz="2400" b="0" kern="100">
                          <a:effectLst/>
                          <a:latin typeface="+mn-ea"/>
                          <a:cs typeface="+mn-ea"/>
                          <a:sym typeface="+mn-ea"/>
                        </a:rPr>
                        <a:t>文件</a:t>
                      </a:r>
                      <a:endParaRPr lang="zh-CN" sz="24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400" b="0" kern="100">
                          <a:effectLst/>
                          <a:latin typeface="+mn-ea"/>
                        </a:rPr>
                        <a:t>-</a:t>
                      </a:r>
                      <a:endParaRPr lang="en-US" altLang="zh-CN" sz="2400" b="0" kern="100">
                        <a:effectLst/>
                        <a:latin typeface="+mn-ea"/>
                        <a:cs typeface="Times New Roman" panose="02020603050405020304" pitchFamily="18" charset="0"/>
                      </a:endParaRPr>
                    </a:p>
                  </a:txBody>
                  <a:tcPr marL="68580" marR="68580" anchor="ctr"/>
                </a:tc>
              </a:tr>
              <a:tr h="457200">
                <a:tc>
                  <a:txBody>
                    <a:bodyPr/>
                    <a:lstStyle/>
                    <a:p>
                      <a:pPr marL="0" marR="0" algn="ctr">
                        <a:buNone/>
                      </a:pPr>
                      <a:r>
                        <a:rPr lang="en-US" sz="2400" b="0" kern="100">
                          <a:effectLst/>
                          <a:latin typeface="+mn-ea"/>
                          <a:sym typeface="+mn-ea"/>
                        </a:rPr>
                        <a:t>-o</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zh-CN" altLang="en-US" sz="2400" b="0" kern="100">
                          <a:effectLst/>
                          <a:latin typeface="+mn-ea"/>
                        </a:rPr>
                        <a:t>输出文件夹</a:t>
                      </a:r>
                      <a:endParaRPr lang="zh-CN" altLang="en-US" sz="2400" b="0" kern="100">
                        <a:effectLst/>
                        <a:latin typeface="+mn-ea"/>
                      </a:endParaRPr>
                    </a:p>
                  </a:txBody>
                  <a:tcPr marL="68580" marR="68580" anchor="ctr"/>
                </a:tc>
                <a:tc>
                  <a:txBody>
                    <a:bodyPr/>
                    <a:lstStyle/>
                    <a:p>
                      <a:pPr marL="0" marR="0" algn="ctr">
                        <a:buNone/>
                      </a:pPr>
                      <a:r>
                        <a:rPr lang="en-US" altLang="zh-CN" sz="2400" b="0" kern="100">
                          <a:effectLst/>
                          <a:latin typeface="+mn-ea"/>
                          <a:cs typeface="Times New Roman" panose="02020603050405020304" pitchFamily="18" charset="0"/>
                        </a:rPr>
                        <a:t>-</a:t>
                      </a:r>
                      <a:endParaRPr lang="en-US" altLang="zh-CN" sz="2400" b="0" kern="100">
                        <a:effectLst/>
                        <a:latin typeface="+mn-ea"/>
                        <a:cs typeface="Times New Roman" panose="02020603050405020304" pitchFamily="18" charset="0"/>
                      </a:endParaRPr>
                    </a:p>
                  </a:txBody>
                  <a:tcPr marL="68580" marR="68580" anchor="ctr"/>
                </a:tc>
              </a:tr>
              <a:tr h="434340">
                <a:tc>
                  <a:txBody>
                    <a:bodyPr/>
                    <a:p>
                      <a:pPr marL="0" marR="0" algn="ctr">
                        <a:buNone/>
                      </a:pPr>
                      <a:r>
                        <a:rPr lang="en-US" sz="2400" b="0" kern="100">
                          <a:effectLst/>
                          <a:latin typeface="+mn-ea"/>
                          <a:sym typeface="+mn-ea"/>
                        </a:rPr>
                        <a:t>--species</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400" b="0" kern="100">
                          <a:effectLst/>
                          <a:latin typeface="+mn-ea"/>
                        </a:rPr>
                        <a:t>物种</a:t>
                      </a:r>
                      <a:endParaRPr lang="zh-CN" altLang="en-US" sz="2400" b="0" kern="100">
                        <a:effectLst/>
                        <a:latin typeface="+mn-ea"/>
                      </a:endParaRPr>
                    </a:p>
                  </a:txBody>
                  <a:tcPr marL="68580" marR="68580" anchor="ctr"/>
                </a:tc>
                <a:tc>
                  <a:txBody>
                    <a:bodyPr/>
                    <a:p>
                      <a:pPr marL="0" marR="0" algn="ctr">
                        <a:buNone/>
                      </a:pPr>
                      <a:r>
                        <a:rPr lang="en-US" altLang="zh-CN" sz="2400" b="0" kern="100">
                          <a:effectLst/>
                          <a:latin typeface="+mn-ea"/>
                          <a:cs typeface="Times New Roman" panose="02020603050405020304" pitchFamily="18" charset="0"/>
                        </a:rPr>
                        <a:t>-</a:t>
                      </a:r>
                      <a:endParaRPr lang="en-US" altLang="zh-CN" sz="2400" b="0" kern="100">
                        <a:effectLst/>
                        <a:latin typeface="+mn-ea"/>
                        <a:cs typeface="Times New Roman" panose="02020603050405020304" pitchFamily="18" charset="0"/>
                      </a:endParaRPr>
                    </a:p>
                  </a:txBody>
                  <a:tcPr marL="68580" marR="68580" anchor="ctr"/>
                </a:tc>
              </a:tr>
              <a:tr h="457200">
                <a:tc>
                  <a:txBody>
                    <a:bodyPr/>
                    <a:p>
                      <a:pPr marL="0" marR="0" algn="ctr">
                        <a:buNone/>
                      </a:pPr>
                      <a:r>
                        <a:rPr lang="en-US" sz="2400" b="0" kern="100">
                          <a:effectLst/>
                          <a:latin typeface="+mn-ea"/>
                          <a:sym typeface="+mn-ea"/>
                        </a:rPr>
                        <a:t>--vcf</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en-US" altLang="zh-CN" sz="2400" b="0" kern="100">
                          <a:effectLst/>
                          <a:latin typeface="+mn-ea"/>
                        </a:rPr>
                        <a:t>SNP vcf</a:t>
                      </a:r>
                      <a:r>
                        <a:rPr lang="zh-CN" altLang="en-US" sz="2400" b="0" kern="100">
                          <a:effectLst/>
                          <a:latin typeface="+mn-ea"/>
                        </a:rPr>
                        <a:t>压缩文件</a:t>
                      </a:r>
                      <a:endParaRPr lang="zh-CN" altLang="en-US" sz="2400" b="0" kern="100">
                        <a:effectLst/>
                        <a:latin typeface="+mn-ea"/>
                      </a:endParaRPr>
                    </a:p>
                  </a:txBody>
                  <a:tcPr marL="68580" marR="68580" anchor="ctr"/>
                </a:tc>
                <a:tc>
                  <a:txBody>
                    <a:bodyPr/>
                    <a:p>
                      <a:pPr marL="0" marR="0" algn="ctr">
                        <a:buNone/>
                      </a:pPr>
                      <a:endParaRPr lang="en-US" altLang="zh-CN" sz="2400" b="0" kern="100">
                        <a:effectLst/>
                        <a:latin typeface="+mn-ea"/>
                        <a:cs typeface="Times New Roman" panose="02020603050405020304" pitchFamily="18" charset="0"/>
                      </a:endParaRPr>
                    </a:p>
                  </a:txBody>
                  <a:tcPr marL="68580" marR="68580" anchor="ctr"/>
                </a:tc>
              </a:tr>
              <a:tr h="457200">
                <a:tc>
                  <a:txBody>
                    <a:bodyPr/>
                    <a:p>
                      <a:pPr marL="0" marR="0" algn="ctr">
                        <a:buNone/>
                      </a:pPr>
                      <a:r>
                        <a:rPr lang="en-US" sz="2400" b="0" kern="100">
                          <a:effectLst/>
                          <a:latin typeface="+mn-ea"/>
                          <a:sym typeface="+mn-ea"/>
                        </a:rPr>
                        <a:t>--pat</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400" b="0" kern="100">
                          <a:effectLst/>
                          <a:latin typeface="+mn-ea"/>
                        </a:rPr>
                        <a:t>父本</a:t>
                      </a:r>
                      <a:endParaRPr lang="zh-CN" altLang="en-US" sz="2400" b="0" kern="100">
                        <a:effectLst/>
                        <a:latin typeface="+mn-ea"/>
                      </a:endParaRPr>
                    </a:p>
                  </a:txBody>
                  <a:tcPr marL="68580" marR="68580" anchor="ctr"/>
                </a:tc>
                <a:tc>
                  <a:txBody>
                    <a:bodyPr/>
                    <a:p>
                      <a:pPr marL="0" marR="0" algn="ctr">
                        <a:buNone/>
                      </a:pPr>
                      <a:endParaRPr lang="en-US" altLang="zh-CN" sz="2400" b="0" kern="100">
                        <a:effectLst/>
                        <a:latin typeface="+mn-ea"/>
                        <a:cs typeface="Times New Roman" panose="02020603050405020304" pitchFamily="18" charset="0"/>
                      </a:endParaRPr>
                    </a:p>
                  </a:txBody>
                  <a:tcPr marL="68580" marR="68580" anchor="ctr"/>
                </a:tc>
              </a:tr>
              <a:tr h="457200">
                <a:tc>
                  <a:txBody>
                    <a:bodyPr/>
                    <a:p>
                      <a:pPr marL="0" marR="0" algn="ctr">
                        <a:buNone/>
                      </a:pPr>
                      <a:r>
                        <a:rPr lang="en-US" sz="2400" b="0" kern="100">
                          <a:effectLst/>
                          <a:latin typeface="+mn-ea"/>
                          <a:sym typeface="+mn-ea"/>
                        </a:rPr>
                        <a:t>--mat</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400" b="0" kern="100">
                          <a:effectLst/>
                          <a:latin typeface="+mn-ea"/>
                        </a:rPr>
                        <a:t>母本</a:t>
                      </a:r>
                      <a:endParaRPr lang="zh-CN" altLang="en-US" sz="2400" b="0" kern="100">
                        <a:effectLst/>
                        <a:latin typeface="+mn-ea"/>
                      </a:endParaRPr>
                    </a:p>
                  </a:txBody>
                  <a:tcPr marL="68580" marR="68580" anchor="ctr"/>
                </a:tc>
                <a:tc>
                  <a:txBody>
                    <a:bodyPr/>
                    <a:p>
                      <a:pPr marL="0" marR="0" algn="ctr">
                        <a:buNone/>
                      </a:pPr>
                      <a:endParaRPr lang="en-US" altLang="zh-CN" sz="2400" b="0" kern="100">
                        <a:effectLst/>
                        <a:latin typeface="+mn-ea"/>
                        <a:cs typeface="Times New Roman" panose="02020603050405020304" pitchFamily="18" charset="0"/>
                      </a:endParaRPr>
                    </a:p>
                  </a:txBody>
                  <a:tcPr marL="68580" marR="68580" anchor="ctr"/>
                </a:tc>
              </a:tr>
              <a:tr h="457200">
                <a:tc>
                  <a:txBody>
                    <a:bodyPr/>
                    <a:p>
                      <a:pPr marL="0" marR="0" algn="ctr">
                        <a:buNone/>
                      </a:pPr>
                      <a:r>
                        <a:rPr lang="en-US" sz="2400" b="0" kern="100">
                          <a:effectLst/>
                          <a:latin typeface="+mn-ea"/>
                          <a:sym typeface="+mn-ea"/>
                        </a:rPr>
                        <a:t>--prefix</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400" b="0" kern="100">
                          <a:effectLst/>
                          <a:latin typeface="+mn-ea"/>
                        </a:rPr>
                        <a:t>输出前缀</a:t>
                      </a:r>
                      <a:endParaRPr lang="zh-CN" altLang="en-US" sz="2400" b="0" kern="100">
                        <a:effectLst/>
                        <a:latin typeface="+mn-ea"/>
                      </a:endParaRPr>
                    </a:p>
                  </a:txBody>
                  <a:tcPr marL="68580" marR="68580" anchor="ctr"/>
                </a:tc>
                <a:tc>
                  <a:txBody>
                    <a:bodyPr/>
                    <a:p>
                      <a:pPr marL="0" marR="0" algn="ctr">
                        <a:buNone/>
                      </a:pPr>
                      <a:r>
                        <a:rPr lang="en-US" altLang="zh-CN" sz="2400" b="0" kern="100">
                          <a:effectLst/>
                          <a:latin typeface="+mn-ea"/>
                          <a:cs typeface="Times New Roman" panose="02020603050405020304" pitchFamily="18" charset="0"/>
                        </a:rPr>
                        <a:t>result</a:t>
                      </a:r>
                      <a:endParaRPr lang="en-US" altLang="zh-CN" sz="2400" b="0" kern="100">
                        <a:effectLst/>
                        <a:latin typeface="+mn-ea"/>
                        <a:cs typeface="Times New Roman" panose="02020603050405020304" pitchFamily="18" charset="0"/>
                      </a:endParaRPr>
                    </a:p>
                  </a:txBody>
                  <a:tcPr marL="68580" marR="68580" anchor="ctr"/>
                </a:tc>
              </a:tr>
              <a:tr h="457200">
                <a:tc>
                  <a:txBody>
                    <a:bodyPr/>
                    <a:p>
                      <a:pPr marL="0" marR="0" algn="ctr">
                        <a:buNone/>
                      </a:pPr>
                      <a:r>
                        <a:rPr lang="en-US" sz="2400" b="0" kern="100">
                          <a:effectLst/>
                          <a:latin typeface="+mn-ea"/>
                          <a:sym typeface="+mn-ea"/>
                        </a:rPr>
                        <a:t>-t</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400" b="0" kern="100">
                          <a:effectLst/>
                          <a:latin typeface="+mn-ea"/>
                        </a:rPr>
                        <a:t>进程数</a:t>
                      </a:r>
                      <a:endParaRPr lang="zh-CN" altLang="en-US" sz="2400" b="0" kern="100">
                        <a:effectLst/>
                        <a:latin typeface="+mn-ea"/>
                      </a:endParaRPr>
                    </a:p>
                  </a:txBody>
                  <a:tcPr marL="68580" marR="68580" anchor="ctr"/>
                </a:tc>
                <a:tc>
                  <a:txBody>
                    <a:bodyPr/>
                    <a:p>
                      <a:pPr marL="0" marR="0" algn="ctr">
                        <a:buNone/>
                      </a:pPr>
                      <a:r>
                        <a:rPr lang="en-US" altLang="zh-CN" sz="2400" b="0" kern="100">
                          <a:effectLst/>
                          <a:latin typeface="+mn-ea"/>
                          <a:cs typeface="Times New Roman" panose="02020603050405020304" pitchFamily="18" charset="0"/>
                        </a:rPr>
                        <a:t>20</a:t>
                      </a:r>
                      <a:endParaRPr lang="en-US" altLang="zh-CN" sz="2400" b="0" kern="100">
                        <a:effectLst/>
                        <a:latin typeface="+mn-ea"/>
                        <a:cs typeface="Times New Roman" panose="02020603050405020304" pitchFamily="18" charset="0"/>
                      </a:endParaRPr>
                    </a:p>
                  </a:txBody>
                  <a:tcPr marL="68580" marR="68580" anchor="ctr"/>
                </a:tc>
              </a:tr>
            </a:tbl>
          </a:graphicData>
        </a:graphic>
      </p:graphicFrame>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827530"/>
            <a:ext cx="6442075" cy="1037590"/>
          </a:xfrm>
        </p:spPr>
        <p:txBody>
          <a:bodyPr>
            <a:normAutofit/>
          </a:bodyPr>
          <a:lstStyle/>
          <a:p>
            <a:pPr marL="0" indent="0">
              <a:buNone/>
            </a:pPr>
            <a:r>
              <a:rPr lang="en-US" sz="3600" b="1" dirty="0"/>
              <a:t>- Flamingo</a:t>
            </a:r>
            <a:endParaRPr lang="en-US" altLang="zh-CN" sz="3600" dirty="0"/>
          </a:p>
        </p:txBody>
      </p:sp>
      <p:sp>
        <p:nvSpPr>
          <p:cNvPr id="3" name="Title 2"/>
          <p:cNvSpPr>
            <a:spLocks noGrp="1"/>
          </p:cNvSpPr>
          <p:nvPr>
            <p:ph type="title"/>
          </p:nvPr>
        </p:nvSpPr>
        <p:spPr/>
        <p:txBody>
          <a:bodyPr/>
          <a:lstStyle/>
          <a:p>
            <a:r>
              <a:rPr lang="en-US" altLang="zh-CN" dirty="0">
                <a:sym typeface="+mn-ea"/>
              </a:rPr>
              <a:t>3D reconstruction</a:t>
            </a:r>
            <a:endParaRPr lang="en-US" altLang="zh-CN" sz="4400" dirty="0"/>
          </a:p>
        </p:txBody>
      </p:sp>
      <p:sp>
        <p:nvSpPr>
          <p:cNvPr id="4" name="文本框 3"/>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p:cNvSpPr txBox="1"/>
          <p:nvPr/>
        </p:nvSpPr>
        <p:spPr>
          <a:xfrm>
            <a:off x="1451610" y="4645660"/>
            <a:ext cx="13924915" cy="221234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lnSpc>
                <a:spcPct val="125000"/>
              </a:lnSpc>
              <a:defRPr sz="1800" b="0">
                <a:solidFill>
                  <a:srgbClr val="FFFFFF"/>
                </a:solidFill>
                <a:latin typeface="Monaco"/>
                <a:ea typeface="Monaco"/>
                <a:cs typeface="Monaco"/>
                <a:sym typeface="Monaco"/>
              </a:defRPr>
            </a:pPr>
            <a:r>
              <a:rPr lang="en-US" altLang="zh-CN" sz="2400" dirty="0"/>
              <a:t>CDesk HiC reconstruct flamingo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-i /mnt/zhangzheting/cdesk_development/HIC/test_matrix/Hi-C_8-cell.hic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-o /mnt/linzejie/tmp/hic/flamingo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--chr chr1 --domain_res 1e6 --frag_res 5e4 --normalization KR -t 50</a:t>
            </a:r>
            <a:endParaRPr lang="en-US" altLang="zh-CN" sz="2400" dirty="0"/>
          </a:p>
        </p:txBody>
      </p:sp>
      <p:sp>
        <p:nvSpPr>
          <p:cNvPr id="7" name="Content Placeholder 2"/>
          <p:cNvSpPr>
            <a:spLocks noGrp="1"/>
          </p:cNvSpPr>
          <p:nvPr/>
        </p:nvSpPr>
        <p:spPr>
          <a:xfrm>
            <a:off x="1626870" y="7651115"/>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5" name="Content Placeholder 2"/>
          <p:cNvSpPr>
            <a:spLocks noGrp="1"/>
          </p:cNvSpPr>
          <p:nvPr/>
        </p:nvSpPr>
        <p:spPr>
          <a:xfrm>
            <a:off x="1758950" y="412623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en-GB" sz="2800" b="1" dirty="0">
                <a:ea typeface="Calibri" panose="020F0502020204030204" charset="0"/>
                <a:sym typeface="+mn-ea"/>
              </a:rPr>
              <a:t>Input command line:</a:t>
            </a:r>
            <a:endParaRPr lang="en-US" sz="2800" dirty="0">
              <a:sym typeface="+mn-ea"/>
            </a:endParaRPr>
          </a:p>
        </p:txBody>
      </p:sp>
      <p:graphicFrame>
        <p:nvGraphicFramePr>
          <p:cNvPr id="11" name="表格 10"/>
          <p:cNvGraphicFramePr>
            <a:graphicFrameLocks noGrp="1"/>
          </p:cNvGraphicFramePr>
          <p:nvPr>
            <p:custDataLst>
              <p:tags r:id="rId1"/>
            </p:custDataLst>
          </p:nvPr>
        </p:nvGraphicFramePr>
        <p:xfrm>
          <a:off x="1758950" y="8382000"/>
          <a:ext cx="8399145" cy="4572000"/>
        </p:xfrm>
        <a:graphic>
          <a:graphicData uri="http://schemas.openxmlformats.org/drawingml/2006/table">
            <a:tbl>
              <a:tblPr>
                <a:tableStyleId>{5940675A-B579-460E-94D1-54222C63F5DA}</a:tableStyleId>
              </a:tblPr>
              <a:tblGrid>
                <a:gridCol w="2893695"/>
                <a:gridCol w="3978910"/>
                <a:gridCol w="1526540"/>
              </a:tblGrid>
              <a:tr h="457200">
                <a:tc>
                  <a:txBody>
                    <a:bodyPr/>
                    <a:p>
                      <a:pPr marL="0" marR="0" algn="ctr">
                        <a:buNone/>
                      </a:pPr>
                      <a:r>
                        <a:rPr lang="zh-CN" altLang="en-US" sz="2400" b="0" kern="100" dirty="0">
                          <a:effectLst/>
                          <a:latin typeface="+mn-ea"/>
                          <a:cs typeface="+mn-ea"/>
                        </a:rPr>
                        <a:t>参数</a:t>
                      </a:r>
                      <a:r>
                        <a:rPr lang="en-US" sz="2400" b="0" kern="100" baseline="30000">
                          <a:effectLst/>
                          <a:latin typeface="+mn-ea"/>
                          <a:cs typeface="+mn-ea"/>
                          <a:sym typeface="+mn-ea"/>
                        </a:rPr>
                        <a:t>√</a:t>
                      </a:r>
                      <a:r>
                        <a:rPr lang="zh-CN" altLang="en-US" sz="2400" b="0" kern="100" baseline="30000">
                          <a:effectLst/>
                          <a:latin typeface="+mn-ea"/>
                          <a:cs typeface="+mn-ea"/>
                          <a:sym typeface="+mn-ea"/>
                        </a:rPr>
                        <a:t>必要</a:t>
                      </a:r>
                      <a:endParaRPr lang="zh-CN" altLang="en-US" sz="2400" b="0" kern="100" baseline="30000" dirty="0">
                        <a:effectLst/>
                        <a:latin typeface="+mn-ea"/>
                        <a:cs typeface="+mn-ea"/>
                        <a:sym typeface="+mn-ea"/>
                      </a:endParaRPr>
                    </a:p>
                  </a:txBody>
                  <a:tcPr marL="68580" marR="68580" anchor="ctr">
                    <a:solidFill>
                      <a:schemeClr val="bg2"/>
                    </a:solidFill>
                  </a:tcPr>
                </a:tc>
                <a:tc>
                  <a:txBody>
                    <a:bodyPr/>
                    <a:p>
                      <a:pPr marL="0" marR="0" algn="ctr">
                        <a:buNone/>
                      </a:pPr>
                      <a:r>
                        <a:rPr lang="zh-CN" altLang="en-US" sz="2400" b="0" kern="100" dirty="0">
                          <a:effectLst/>
                          <a:latin typeface="+mn-ea"/>
                        </a:rPr>
                        <a:t>描述</a:t>
                      </a:r>
                      <a:endParaRPr lang="zh-CN" altLang="en-US" sz="2400" b="0" kern="100" dirty="0">
                        <a:effectLst/>
                        <a:latin typeface="+mn-ea"/>
                        <a:cs typeface="Times New Roman" panose="02020603050405020304" pitchFamily="18" charset="0"/>
                      </a:endParaRPr>
                    </a:p>
                  </a:txBody>
                  <a:tcPr marL="68580" marR="68580" anchor="ctr">
                    <a:solidFill>
                      <a:schemeClr val="bg2"/>
                    </a:solidFill>
                  </a:tcPr>
                </a:tc>
                <a:tc>
                  <a:txBody>
                    <a:bodyPr/>
                    <a:p>
                      <a:pPr marL="0" marR="0" algn="ctr">
                        <a:buNone/>
                      </a:pPr>
                      <a:r>
                        <a:rPr lang="zh-CN" altLang="en-US" sz="2400" b="0" kern="100" dirty="0">
                          <a:effectLst/>
                          <a:latin typeface="+mn-ea"/>
                        </a:rPr>
                        <a:t>默认值</a:t>
                      </a:r>
                      <a:endParaRPr lang="zh-CN" altLang="en-US" sz="2400" b="0" kern="100" dirty="0">
                        <a:effectLst/>
                        <a:latin typeface="+mn-ea"/>
                        <a:cs typeface="Times New Roman" panose="02020603050405020304" pitchFamily="18" charset="0"/>
                      </a:endParaRPr>
                    </a:p>
                  </a:txBody>
                  <a:tcPr marL="68580" marR="68580" anchor="ctr">
                    <a:solidFill>
                      <a:schemeClr val="bg2"/>
                    </a:solidFill>
                  </a:tcPr>
                </a:tc>
              </a:tr>
              <a:tr h="457200">
                <a:tc>
                  <a:txBody>
                    <a:bodyPr/>
                    <a:p>
                      <a:pPr marL="0" marR="0" algn="ctr">
                        <a:buNone/>
                      </a:pPr>
                      <a:r>
                        <a:rPr lang="en-US" sz="2400" b="0" kern="100">
                          <a:effectLst/>
                          <a:latin typeface="+mn-ea"/>
                        </a:rPr>
                        <a:t>-i</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en-US" sz="2400" b="0" kern="100">
                          <a:effectLst/>
                          <a:latin typeface="+mn-ea"/>
                          <a:cs typeface="+mn-ea"/>
                        </a:rPr>
                        <a:t>.hic</a:t>
                      </a:r>
                      <a:r>
                        <a:rPr lang="zh-CN" altLang="en-US" sz="2400" b="0" kern="100">
                          <a:effectLst/>
                          <a:latin typeface="+mn-ea"/>
                          <a:cs typeface="+mn-ea"/>
                        </a:rPr>
                        <a:t>文件</a:t>
                      </a:r>
                      <a:r>
                        <a:rPr lang="en-US" altLang="zh-CN" sz="2400" b="0" kern="100">
                          <a:effectLst/>
                          <a:latin typeface="+mn-ea"/>
                          <a:cs typeface="+mn-ea"/>
                        </a:rPr>
                        <a:t>(juicer</a:t>
                      </a:r>
                      <a:r>
                        <a:rPr lang="zh-CN" altLang="en-US" sz="2400" b="0" kern="100">
                          <a:effectLst/>
                          <a:latin typeface="+mn-ea"/>
                          <a:cs typeface="+mn-ea"/>
                        </a:rPr>
                        <a:t>格式</a:t>
                      </a:r>
                      <a:r>
                        <a:rPr lang="en-US" altLang="zh-CN" sz="2400" b="0" kern="100">
                          <a:effectLst/>
                          <a:latin typeface="+mn-ea"/>
                          <a:cs typeface="+mn-ea"/>
                        </a:rPr>
                        <a:t>)</a:t>
                      </a:r>
                      <a:endParaRPr lang="en-US" altLang="zh-CN" sz="2400" b="0" kern="100">
                        <a:effectLst/>
                        <a:latin typeface="+mn-ea"/>
                        <a:cs typeface="+mn-ea"/>
                      </a:endParaRPr>
                    </a:p>
                  </a:txBody>
                  <a:tcPr marL="68580" marR="68580" anchor="ctr"/>
                </a:tc>
                <a:tc>
                  <a:txBody>
                    <a:bodyPr/>
                    <a:p>
                      <a:pPr marL="0" marR="0" algn="ctr">
                        <a:buNone/>
                      </a:pPr>
                      <a:r>
                        <a:rPr lang="en-US" altLang="zh-CN" sz="2400" b="0" kern="100" dirty="0">
                          <a:effectLst/>
                          <a:latin typeface="+mn-ea"/>
                        </a:rPr>
                        <a:t>-</a:t>
                      </a:r>
                      <a:endParaRPr lang="en-US" altLang="zh-CN" sz="2400" b="0" kern="100" dirty="0">
                        <a:effectLst/>
                        <a:latin typeface="+mn-ea"/>
                        <a:cs typeface="Times New Roman" panose="02020603050405020304" pitchFamily="18" charset="0"/>
                      </a:endParaRPr>
                    </a:p>
                  </a:txBody>
                  <a:tcPr marL="68580" marR="68580" anchor="ctr"/>
                </a:tc>
              </a:tr>
              <a:tr h="457200">
                <a:tc>
                  <a:txBody>
                    <a:bodyPr/>
                    <a:p>
                      <a:pPr marL="0" marR="0" algn="ctr">
                        <a:buNone/>
                      </a:pPr>
                      <a:r>
                        <a:rPr lang="en-US" sz="2400" b="0" kern="100">
                          <a:effectLst/>
                          <a:latin typeface="+mn-ea"/>
                          <a:sym typeface="+mn-ea"/>
                        </a:rPr>
                        <a:t>-o</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400" b="0" kern="100">
                          <a:effectLst/>
                          <a:latin typeface="+mn-ea"/>
                        </a:rPr>
                        <a:t>输出文件夹</a:t>
                      </a:r>
                      <a:endParaRPr lang="zh-CN" altLang="en-US" sz="2400" b="0" kern="100">
                        <a:effectLst/>
                        <a:latin typeface="+mn-ea"/>
                      </a:endParaRPr>
                    </a:p>
                  </a:txBody>
                  <a:tcPr marL="68580" marR="68580" anchor="ctr"/>
                </a:tc>
                <a:tc>
                  <a:txBody>
                    <a:bodyPr/>
                    <a:p>
                      <a:pPr marL="0" marR="0" algn="ctr">
                        <a:buNone/>
                      </a:pPr>
                      <a:r>
                        <a:rPr lang="en-US" altLang="zh-CN" sz="2400" b="0" kern="100">
                          <a:effectLst/>
                          <a:latin typeface="+mn-ea"/>
                          <a:cs typeface="Times New Roman" panose="02020603050405020304" pitchFamily="18" charset="0"/>
                        </a:rPr>
                        <a:t>-</a:t>
                      </a:r>
                      <a:endParaRPr lang="en-US" altLang="zh-CN" sz="2400" b="0" kern="100">
                        <a:effectLst/>
                        <a:latin typeface="+mn-ea"/>
                        <a:cs typeface="Times New Roman" panose="02020603050405020304" pitchFamily="18" charset="0"/>
                      </a:endParaRPr>
                    </a:p>
                  </a:txBody>
                  <a:tcPr marL="68580" marR="68580" anchor="ctr"/>
                </a:tc>
              </a:tr>
              <a:tr h="434340">
                <a:tc>
                  <a:txBody>
                    <a:bodyPr/>
                    <a:p>
                      <a:pPr marL="0" marR="0" algn="ctr">
                        <a:buNone/>
                      </a:pPr>
                      <a:r>
                        <a:rPr lang="en-US" sz="2400" b="0" kern="100">
                          <a:effectLst/>
                          <a:latin typeface="+mn-ea"/>
                          <a:sym typeface="+mn-ea"/>
                        </a:rPr>
                        <a:t>--chr</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400" b="0" kern="100">
                          <a:effectLst/>
                          <a:latin typeface="+mn-ea"/>
                        </a:rPr>
                        <a:t>制定染色体</a:t>
                      </a:r>
                      <a:endParaRPr lang="zh-CN" altLang="en-US" sz="2400" b="0" kern="100">
                        <a:effectLst/>
                        <a:latin typeface="+mn-ea"/>
                      </a:endParaRPr>
                    </a:p>
                  </a:txBody>
                  <a:tcPr marL="68580" marR="68580" anchor="ctr"/>
                </a:tc>
                <a:tc>
                  <a:txBody>
                    <a:bodyPr/>
                    <a:p>
                      <a:pPr marL="0" marR="0" algn="ctr">
                        <a:buNone/>
                      </a:pPr>
                      <a:r>
                        <a:rPr lang="en-US" altLang="zh-CN" sz="2400" b="0" kern="100">
                          <a:effectLst/>
                          <a:latin typeface="+mn-ea"/>
                          <a:cs typeface="Times New Roman" panose="02020603050405020304" pitchFamily="18" charset="0"/>
                        </a:rPr>
                        <a:t>-</a:t>
                      </a:r>
                      <a:endParaRPr lang="en-US" altLang="zh-CN" sz="2400" b="0" kern="100">
                        <a:effectLst/>
                        <a:latin typeface="+mn-ea"/>
                        <a:cs typeface="Times New Roman" panose="02020603050405020304" pitchFamily="18" charset="0"/>
                      </a:endParaRPr>
                    </a:p>
                  </a:txBody>
                  <a:tcPr marL="68580" marR="68580" anchor="ctr"/>
                </a:tc>
              </a:tr>
              <a:tr h="457200">
                <a:tc>
                  <a:txBody>
                    <a:bodyPr/>
                    <a:p>
                      <a:pPr marL="0" marR="0" algn="ctr">
                        <a:buNone/>
                      </a:pPr>
                      <a:r>
                        <a:rPr lang="en-US" sz="2400" b="0" kern="100">
                          <a:effectLst/>
                          <a:latin typeface="+mn-ea"/>
                          <a:sym typeface="+mn-ea"/>
                        </a:rPr>
                        <a:t>--domain_res</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en-US" sz="2400" b="0" kern="100">
                          <a:effectLst/>
                          <a:latin typeface="+mn-ea"/>
                        </a:rPr>
                        <a:t>domain</a:t>
                      </a:r>
                      <a:r>
                        <a:rPr lang="zh-CN" altLang="en-US" sz="2400" b="0" kern="100">
                          <a:effectLst/>
                          <a:latin typeface="+mn-ea"/>
                        </a:rPr>
                        <a:t>分辨率</a:t>
                      </a:r>
                      <a:endParaRPr lang="zh-CN" altLang="en-US" sz="2400" b="0" kern="100">
                        <a:effectLst/>
                        <a:latin typeface="+mn-ea"/>
                      </a:endParaRPr>
                    </a:p>
                  </a:txBody>
                  <a:tcPr marL="68580" marR="68580" anchor="ctr"/>
                </a:tc>
                <a:tc>
                  <a:txBody>
                    <a:bodyPr/>
                    <a:p>
                      <a:pPr marL="0" marR="0" algn="ctr">
                        <a:buNone/>
                      </a:pPr>
                      <a:r>
                        <a:rPr lang="en-US" altLang="zh-CN" sz="2400" b="0" kern="100">
                          <a:effectLst/>
                          <a:latin typeface="+mn-ea"/>
                          <a:cs typeface="Times New Roman" panose="02020603050405020304" pitchFamily="18" charset="0"/>
                        </a:rPr>
                        <a:t>-</a:t>
                      </a:r>
                      <a:endParaRPr lang="en-US" altLang="zh-CN" sz="2400" b="0" kern="100">
                        <a:effectLst/>
                        <a:latin typeface="+mn-ea"/>
                        <a:cs typeface="Times New Roman" panose="02020603050405020304" pitchFamily="18" charset="0"/>
                      </a:endParaRPr>
                    </a:p>
                  </a:txBody>
                  <a:tcPr marL="68580" marR="68580" anchor="ctr"/>
                </a:tc>
              </a:tr>
              <a:tr h="457200">
                <a:tc>
                  <a:txBody>
                    <a:bodyPr/>
                    <a:p>
                      <a:pPr marL="0" marR="0" algn="ctr">
                        <a:buNone/>
                      </a:pPr>
                      <a:r>
                        <a:rPr lang="en-US" sz="2400" b="0" kern="100">
                          <a:effectLst/>
                          <a:latin typeface="+mn-ea"/>
                          <a:sym typeface="+mn-ea"/>
                        </a:rPr>
                        <a:t>--frag_res</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en-US" altLang="zh-CN" sz="2400" b="0" kern="100">
                          <a:effectLst/>
                          <a:latin typeface="+mn-ea"/>
                        </a:rPr>
                        <a:t>fragment</a:t>
                      </a:r>
                      <a:r>
                        <a:rPr lang="zh-CN" altLang="en-US" sz="2400" b="0" kern="100">
                          <a:effectLst/>
                          <a:latin typeface="+mn-ea"/>
                        </a:rPr>
                        <a:t>分辨率</a:t>
                      </a:r>
                      <a:endParaRPr lang="zh-CN" altLang="en-US" sz="2400" b="0" kern="100">
                        <a:effectLst/>
                        <a:latin typeface="+mn-ea"/>
                      </a:endParaRPr>
                    </a:p>
                  </a:txBody>
                  <a:tcPr marL="68580" marR="68580" anchor="ctr"/>
                </a:tc>
                <a:tc>
                  <a:txBody>
                    <a:bodyPr/>
                    <a:p>
                      <a:pPr marL="0" marR="0" algn="ctr">
                        <a:buNone/>
                      </a:pPr>
                      <a:r>
                        <a:rPr lang="en-US" altLang="zh-CN" sz="2400" b="0" kern="100">
                          <a:effectLst/>
                          <a:latin typeface="+mn-ea"/>
                          <a:cs typeface="Times New Roman" panose="02020603050405020304" pitchFamily="18" charset="0"/>
                        </a:rPr>
                        <a:t>-</a:t>
                      </a:r>
                      <a:endParaRPr lang="en-US" altLang="zh-CN" sz="2400" b="0" kern="100">
                        <a:effectLst/>
                        <a:latin typeface="+mn-ea"/>
                        <a:cs typeface="Times New Roman" panose="02020603050405020304" pitchFamily="18" charset="0"/>
                      </a:endParaRPr>
                    </a:p>
                  </a:txBody>
                  <a:tcPr marL="68580" marR="68580" anchor="ctr"/>
                </a:tc>
              </a:tr>
              <a:tr h="457200">
                <a:tc>
                  <a:txBody>
                    <a:bodyPr/>
                    <a:p>
                      <a:pPr marL="0" marR="0" algn="ctr">
                        <a:buNone/>
                      </a:pPr>
                      <a:r>
                        <a:rPr lang="en-US" sz="2400" b="0" kern="100">
                          <a:effectLst/>
                          <a:latin typeface="+mn-ea"/>
                          <a:sym typeface="+mn-ea"/>
                        </a:rPr>
                        <a:t>--normalization</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400" b="0" kern="100">
                          <a:effectLst/>
                          <a:latin typeface="+mn-ea"/>
                        </a:rPr>
                        <a:t>输出前缀</a:t>
                      </a:r>
                      <a:endParaRPr lang="zh-CN" altLang="en-US" sz="2400" b="0" kern="100">
                        <a:effectLst/>
                        <a:latin typeface="+mn-ea"/>
                      </a:endParaRPr>
                    </a:p>
                  </a:txBody>
                  <a:tcPr marL="68580" marR="68580" anchor="ctr"/>
                </a:tc>
                <a:tc>
                  <a:txBody>
                    <a:bodyPr/>
                    <a:p>
                      <a:pPr marL="0" marR="0" algn="ctr">
                        <a:buNone/>
                      </a:pPr>
                      <a:r>
                        <a:rPr lang="en-US" altLang="zh-CN" sz="2400" b="0" kern="100">
                          <a:effectLst/>
                          <a:latin typeface="+mn-ea"/>
                          <a:cs typeface="Times New Roman" panose="02020603050405020304" pitchFamily="18" charset="0"/>
                        </a:rPr>
                        <a:t>NONE</a:t>
                      </a:r>
                      <a:endParaRPr lang="en-US" altLang="zh-CN" sz="2400" b="0" kern="100">
                        <a:effectLst/>
                        <a:latin typeface="+mn-ea"/>
                        <a:cs typeface="Times New Roman" panose="02020603050405020304" pitchFamily="18" charset="0"/>
                      </a:endParaRPr>
                    </a:p>
                  </a:txBody>
                  <a:tcPr marL="68580" marR="68580" anchor="ctr"/>
                </a:tc>
              </a:tr>
              <a:tr h="457200">
                <a:tc>
                  <a:txBody>
                    <a:bodyPr/>
                    <a:p>
                      <a:pPr marL="0" marR="0" algn="ctr">
                        <a:buNone/>
                      </a:pPr>
                      <a:r>
                        <a:rPr lang="en-US" sz="2400" b="0" kern="100">
                          <a:effectLst/>
                          <a:latin typeface="+mn-ea"/>
                          <a:sym typeface="+mn-ea"/>
                        </a:rPr>
                        <a:t>-t</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400" b="0" kern="100">
                          <a:effectLst/>
                          <a:latin typeface="+mn-ea"/>
                        </a:rPr>
                        <a:t>进程数</a:t>
                      </a:r>
                      <a:endParaRPr lang="zh-CN" altLang="en-US" sz="2400" b="0" kern="100">
                        <a:effectLst/>
                        <a:latin typeface="+mn-ea"/>
                      </a:endParaRPr>
                    </a:p>
                  </a:txBody>
                  <a:tcPr marL="68580" marR="68580" anchor="ctr"/>
                </a:tc>
                <a:tc>
                  <a:txBody>
                    <a:bodyPr/>
                    <a:p>
                      <a:pPr marL="0" marR="0" algn="ctr">
                        <a:buNone/>
                      </a:pPr>
                      <a:r>
                        <a:rPr lang="en-US" altLang="zh-CN" sz="2400" b="0" kern="100">
                          <a:effectLst/>
                          <a:latin typeface="+mn-ea"/>
                          <a:cs typeface="Times New Roman" panose="02020603050405020304" pitchFamily="18" charset="0"/>
                        </a:rPr>
                        <a:t>10</a:t>
                      </a:r>
                      <a:endParaRPr lang="en-US" altLang="zh-CN" sz="2400" b="0" kern="100">
                        <a:effectLst/>
                        <a:latin typeface="+mn-ea"/>
                        <a:cs typeface="Times New Roman" panose="02020603050405020304" pitchFamily="18" charset="0"/>
                      </a:endParaRPr>
                    </a:p>
                  </a:txBody>
                  <a:tcPr marL="68580" marR="68580" anchor="ctr"/>
                </a:tc>
              </a:tr>
            </a:tbl>
          </a:graphicData>
        </a:graphic>
      </p:graphicFrame>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Distance-contact</a:t>
            </a:r>
            <a:endParaRPr lang="en-US" dirty="0"/>
          </a:p>
        </p:txBody>
      </p:sp>
      <p:sp>
        <p:nvSpPr>
          <p:cNvPr id="8" name="Text Placeholder 1"/>
          <p:cNvSpPr>
            <a:spLocks noGrp="1"/>
          </p:cNvSpPr>
          <p:nvPr>
            <p:ph type="body" idx="1"/>
          </p:nvPr>
        </p:nvSpPr>
        <p:spPr>
          <a:xfrm>
            <a:off x="2032000" y="2472497"/>
            <a:ext cx="20320000" cy="10160001"/>
          </a:xfrm>
        </p:spPr>
        <p:txBody>
          <a:bodyPr/>
          <a:lstStyle/>
          <a:p>
            <a:r>
              <a:rPr lang="en-US" dirty="0"/>
              <a:t>Distance - probability</a:t>
            </a:r>
            <a:endParaRPr lang="en-US" dirty="0"/>
          </a:p>
          <a:p>
            <a:r>
              <a:rPr lang="en-US" dirty="0"/>
              <a:t>PSS plot</a:t>
            </a:r>
            <a:endParaRPr lang="en-US" dirty="0"/>
          </a:p>
          <a:p>
            <a:pPr marL="0" lvl="1" indent="0">
              <a:buNone/>
            </a:pPr>
            <a:endParaRPr lang="en-US" sz="4400" dirty="0"/>
          </a:p>
          <a:p>
            <a:pPr marL="444500" lvl="1" indent="0">
              <a:buNone/>
            </a:pPr>
            <a:endParaRPr lang="en-US" dirty="0"/>
          </a:p>
        </p:txBody>
      </p:sp>
      <p:pic>
        <p:nvPicPr>
          <p:cNvPr id="4" name="图片 3"/>
          <p:cNvPicPr>
            <a:picLocks noChangeAspect="1"/>
          </p:cNvPicPr>
          <p:nvPr/>
        </p:nvPicPr>
        <p:blipFill>
          <a:blip r:embed="rId1"/>
          <a:stretch>
            <a:fillRect/>
          </a:stretch>
        </p:blipFill>
        <p:spPr>
          <a:xfrm>
            <a:off x="13516143" y="2145179"/>
            <a:ext cx="5775903" cy="5059882"/>
          </a:xfrm>
          <a:prstGeom prst="rect">
            <a:avLst/>
          </a:prstGeom>
        </p:spPr>
      </p:pic>
      <p:pic>
        <p:nvPicPr>
          <p:cNvPr id="5" name="图片 4"/>
          <p:cNvPicPr>
            <a:picLocks noChangeAspect="1"/>
          </p:cNvPicPr>
          <p:nvPr/>
        </p:nvPicPr>
        <p:blipFill>
          <a:blip r:embed="rId2"/>
          <a:stretch>
            <a:fillRect/>
          </a:stretch>
        </p:blipFill>
        <p:spPr>
          <a:xfrm>
            <a:off x="13516143" y="7532379"/>
            <a:ext cx="6345865" cy="5200383"/>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Experiment Overview</a:t>
            </a:r>
            <a:endParaRPr lang="en-US" dirty="0"/>
          </a:p>
        </p:txBody>
      </p:sp>
      <p:sp>
        <p:nvSpPr>
          <p:cNvPr id="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Maoxiang Shi</a:t>
            </a:r>
            <a:endParaRPr 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06390" y="1889760"/>
            <a:ext cx="12836525" cy="10125075"/>
          </a:xfrm>
          <a:prstGeom prst="rect">
            <a:avLst/>
          </a:prstGeom>
        </p:spPr>
      </p:pic>
      <p:sp>
        <p:nvSpPr>
          <p:cNvPr id="7" name="文本框 6"/>
          <p:cNvSpPr txBox="1"/>
          <p:nvPr/>
        </p:nvSpPr>
        <p:spPr>
          <a:xfrm>
            <a:off x="385445" y="12271375"/>
            <a:ext cx="4531360" cy="64770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Jerkovic 2021</a:t>
            </a:r>
            <a:br>
              <a:rPr lang="en-US" dirty="0"/>
            </a:br>
            <a:r>
              <a:rPr lang="en-US" dirty="0"/>
              <a:t>10.1038/s41580-021-00362-w</a:t>
            </a:r>
            <a:endParaRPr lang="en-US"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Distance-contact</a:t>
            </a:r>
            <a:endParaRPr lang="en-US" altLang="zh-CN"/>
          </a:p>
        </p:txBody>
      </p:sp>
      <p:sp>
        <p:nvSpPr>
          <p:cNvPr id="4" name="文本框 3"/>
          <p:cNvSpPr txBox="1"/>
          <p:nvPr/>
        </p:nvSpPr>
        <p:spPr>
          <a:xfrm>
            <a:off x="1275447" y="4580650"/>
            <a:ext cx="6838950" cy="162159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zh-CN" altLang="en-US" smtClean="0">
                <a:latin typeface="等线" panose="02010600030101010101" pitchFamily="2" charset="-122"/>
                <a:ea typeface="等线" panose="02010600030101010101" pitchFamily="2" charset="-122"/>
              </a:rPr>
              <a:t>当完全随机时，两个碱基距离越远结合概率越小。一般以距离的负数阶乘多项式进行拟合，例如：</a:t>
            </a:r>
            <a:endParaRPr kumimoji="0" lang="zh-CN" altLang="en-US" sz="3200" b="1"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sym typeface="Helvetica"/>
            </a:endParaRPr>
          </a:p>
        </p:txBody>
      </p:sp>
      <mc:AlternateContent xmlns:mc="http://schemas.openxmlformats.org/markup-compatibility/2006">
        <mc:Choice xmlns:a14="http://schemas.microsoft.com/office/drawing/2010/main" Requires="a14">
          <p:sp>
            <p:nvSpPr>
              <p:cNvPr id="6" name="文本框 5"/>
              <p:cNvSpPr txBox="1"/>
              <p:nvPr/>
            </p:nvSpPr>
            <p:spPr>
              <a:xfrm>
                <a:off x="1730842" y="6492197"/>
                <a:ext cx="5928161" cy="50359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𝒑</m:t>
                      </m:r>
                      <m:d>
                        <m:dPr>
                          <m:ctrlP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ctrlPr>
                        </m:dPr>
                        <m:e>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𝑳</m:t>
                          </m:r>
                        </m:e>
                      </m:d>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𝒂</m:t>
                      </m:r>
                      <m:sSup>
                        <m:sSupPr>
                          <m:ctrlP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ctrlPr>
                        </m:sSupPr>
                        <m:e>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𝑳</m:t>
                          </m:r>
                        </m:e>
                        <m:sup>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𝒔</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𝟏</m:t>
                          </m:r>
                        </m:sup>
                      </m:sSup>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𝒃</m:t>
                      </m:r>
                      <m:sSup>
                        <m:sSupPr>
                          <m:ctrlP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ctrlPr>
                        </m:sSupPr>
                        <m:e>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𝑳</m:t>
                          </m:r>
                        </m:e>
                        <m:sup>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𝒔</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𝟐</m:t>
                          </m:r>
                        </m:sup>
                      </m:sSup>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m:t>
                      </m:r>
                      <m:r>
                        <a:rPr kumimoji="0" lang="zh-CN" altLang="en-US" sz="3200" b="1" i="1" u="none" strike="noStrike" cap="none" spc="0" normalizeH="0" baseline="0" smtClean="0">
                          <a:ln>
                            <a:noFill/>
                          </a:ln>
                          <a:solidFill>
                            <a:srgbClr val="000000"/>
                          </a:solidFill>
                          <a:effectLst/>
                          <a:uFillTx/>
                          <a:latin typeface="Cambria Math" panose="02040503050406030204" pitchFamily="18" charset="0"/>
                          <a:sym typeface="Helvetica"/>
                        </a:rPr>
                        <m:t>𝜹</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sym typeface="Helvetica"/>
                        </a:rPr>
                        <m:t>(</m:t>
                      </m:r>
                      <m:sSup>
                        <m:sSupPr>
                          <m:ctrlPr>
                            <a:rPr kumimoji="0" lang="en-US" altLang="zh-CN" sz="3200" b="1" i="1" u="none" strike="noStrike" cap="none" spc="0" normalizeH="0" baseline="0" smtClean="0">
                              <a:ln>
                                <a:noFill/>
                              </a:ln>
                              <a:solidFill>
                                <a:srgbClr val="000000"/>
                              </a:solidFill>
                              <a:effectLst/>
                              <a:uFillTx/>
                              <a:latin typeface="Cambria Math" panose="02040503050406030204" pitchFamily="18" charset="0"/>
                              <a:sym typeface="Helvetica"/>
                            </a:rPr>
                          </m:ctrlPr>
                        </m:sSupPr>
                        <m:e>
                          <m:r>
                            <a:rPr kumimoji="0" lang="en-US" altLang="zh-CN" sz="3200" b="1" i="1" u="none" strike="noStrike" cap="none" spc="0" normalizeH="0" baseline="0" smtClean="0">
                              <a:ln>
                                <a:noFill/>
                              </a:ln>
                              <a:solidFill>
                                <a:srgbClr val="000000"/>
                              </a:solidFill>
                              <a:effectLst/>
                              <a:uFillTx/>
                              <a:latin typeface="Cambria Math" panose="02040503050406030204" pitchFamily="18" charset="0"/>
                              <a:sym typeface="Helvetica"/>
                            </a:rPr>
                            <m:t>𝑳</m:t>
                          </m:r>
                        </m:e>
                        <m:sup>
                          <m:r>
                            <a:rPr kumimoji="0" lang="en-US" altLang="zh-CN" sz="3200" b="1" i="1" u="none" strike="noStrike" cap="none" spc="0" normalizeH="0" baseline="0" smtClean="0">
                              <a:ln>
                                <a:noFill/>
                              </a:ln>
                              <a:solidFill>
                                <a:srgbClr val="000000"/>
                              </a:solidFill>
                              <a:effectLst/>
                              <a:uFillTx/>
                              <a:latin typeface="Cambria Math" panose="02040503050406030204" pitchFamily="18" charset="0"/>
                              <a:sym typeface="Helvetica"/>
                            </a:rPr>
                            <m:t>−</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sym typeface="Helvetica"/>
                            </a:rPr>
                            <m:t>𝒔</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sym typeface="Helvetica"/>
                            </a:rPr>
                            <m:t>𝟑</m:t>
                          </m:r>
                        </m:sup>
                      </m:sSup>
                      <m:r>
                        <a:rPr kumimoji="0" lang="en-US" altLang="zh-CN" sz="3200" b="1" i="1" u="none" strike="noStrike" cap="none" spc="0" normalizeH="0" baseline="0" smtClean="0">
                          <a:ln>
                            <a:noFill/>
                          </a:ln>
                          <a:solidFill>
                            <a:srgbClr val="000000"/>
                          </a:solidFill>
                          <a:effectLst/>
                          <a:uFillTx/>
                          <a:latin typeface="Cambria Math" panose="02040503050406030204" pitchFamily="18" charset="0"/>
                          <a:sym typeface="Helvetica"/>
                        </a:rPr>
                        <m:t>)</m:t>
                      </m:r>
                    </m:oMath>
                  </m:oMathPara>
                </a14:m>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mc:Choice>
        <mc:Fallback>
          <p:sp>
            <p:nvSpPr>
              <p:cNvPr id="6" name="文本框 5"/>
              <p:cNvSpPr txBox="1">
                <a:spLocks noRot="1" noChangeAspect="1" noMove="1" noResize="1" noEditPoints="1" noAdjustHandles="1" noChangeArrowheads="1" noChangeShapeType="1" noTextEdit="1"/>
              </p:cNvSpPr>
              <p:nvPr/>
            </p:nvSpPr>
            <p:spPr>
              <a:xfrm>
                <a:off x="1730842" y="6492197"/>
                <a:ext cx="5928161" cy="503599"/>
              </a:xfrm>
              <a:prstGeom prst="rect">
                <a:avLst/>
              </a:prstGeom>
              <a:blipFill rotWithShape="1">
                <a:blip r:embed="rId1"/>
                <a:stretch>
                  <a:fillRect l="-8" t="-118" r="-253"/>
                </a:stretch>
              </a:blipFill>
              <a:ln w="12700" cap="flat">
                <a:noFill/>
                <a:miter lim="400000"/>
              </a:ln>
            </p:spPr>
            <p:style>
              <a:lnRef idx="0">
                <a:scrgbClr r="0" g="0" b="0"/>
              </a:lnRef>
              <a:fillRef idx="0">
                <a:scrgbClr r="0" g="0" b="0"/>
              </a:fillRef>
              <a:effectRef idx="0">
                <a:scrgbClr r="0" g="0" b="0"/>
              </a:effectRef>
              <a:fontRef idx="none"/>
            </p:style>
            <p:txBody>
              <a:bodyPr/>
              <a:lstStyle/>
              <a:p>
                <a:r>
                  <a:rPr lang="zh-CN" altLang="en-US">
                    <a:noFill/>
                  </a:rPr>
                  <a:t> </a:t>
                </a:r>
              </a:p>
            </p:txBody>
          </p:sp>
        </mc:Fallback>
      </mc:AlternateContent>
      <p:sp>
        <p:nvSpPr>
          <p:cNvPr id="7" name="文本框 6"/>
          <p:cNvSpPr txBox="1"/>
          <p:nvPr/>
        </p:nvSpPr>
        <p:spPr>
          <a:xfrm>
            <a:off x="1275447" y="7285746"/>
            <a:ext cx="7067550" cy="162159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zh-CN" altLang="en-US" smtClean="0">
                <a:latin typeface="等线" panose="02010600030101010101" pitchFamily="2" charset="-122"/>
                <a:ea typeface="等线" panose="02010600030101010101" pitchFamily="2" charset="-122"/>
              </a:rPr>
              <a:t>结合实际情况，如数据不准确性和生理结合原理，一般考虑低阶即可。参考</a:t>
            </a:r>
            <a:r>
              <a:rPr lang="en-US" altLang="zh-CN" smtClean="0">
                <a:latin typeface="等线" panose="02010600030101010101" pitchFamily="2" charset="-122"/>
                <a:ea typeface="等线" panose="02010600030101010101" pitchFamily="2" charset="-122"/>
              </a:rPr>
              <a:t>DuPeng</a:t>
            </a:r>
            <a:r>
              <a:rPr lang="zh-CN" altLang="en-US" smtClean="0">
                <a:latin typeface="等线" panose="02010600030101010101" pitchFamily="2" charset="-122"/>
                <a:ea typeface="等线" panose="02010600030101010101" pitchFamily="2" charset="-122"/>
              </a:rPr>
              <a:t>文章，以</a:t>
            </a:r>
            <a:r>
              <a:rPr lang="en-US" altLang="zh-CN" smtClean="0">
                <a:latin typeface="等线" panose="02010600030101010101" pitchFamily="2" charset="-122"/>
                <a:ea typeface="等线" panose="02010600030101010101" pitchFamily="2" charset="-122"/>
              </a:rPr>
              <a:t>s1=1</a:t>
            </a:r>
            <a:r>
              <a:rPr lang="zh-CN" altLang="en-US" smtClean="0">
                <a:latin typeface="等线" panose="02010600030101010101" pitchFamily="2" charset="-122"/>
                <a:ea typeface="等线" panose="02010600030101010101" pitchFamily="2" charset="-122"/>
              </a:rPr>
              <a:t>为基准拟合：</a:t>
            </a:r>
            <a:endParaRPr kumimoji="0" lang="zh-CN" altLang="en-US" sz="3200" b="1"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sym typeface="Helvetica"/>
            </a:endParaRPr>
          </a:p>
        </p:txBody>
      </p:sp>
      <p:pic>
        <p:nvPicPr>
          <p:cNvPr id="9" name="图片 8"/>
          <p:cNvPicPr>
            <a:picLocks noChangeAspect="1"/>
          </p:cNvPicPr>
          <p:nvPr/>
        </p:nvPicPr>
        <p:blipFill rotWithShape="1">
          <a:blip r:embed="rId2"/>
          <a:srcRect l="1268" t="2374" r="892"/>
          <a:stretch>
            <a:fillRect/>
          </a:stretch>
        </p:blipFill>
        <p:spPr>
          <a:xfrm>
            <a:off x="9447897" y="2195101"/>
            <a:ext cx="6231155" cy="5446708"/>
          </a:xfrm>
          <a:prstGeom prst="rect">
            <a:avLst/>
          </a:prstGeom>
        </p:spPr>
      </p:pic>
      <p:sp>
        <p:nvSpPr>
          <p:cNvPr id="10" name="文本框 9"/>
          <p:cNvSpPr txBox="1"/>
          <p:nvPr/>
        </p:nvSpPr>
        <p:spPr>
          <a:xfrm>
            <a:off x="9524548" y="8186282"/>
            <a:ext cx="6838950" cy="47301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ts val="1200"/>
              </a:lnSpc>
              <a:spcBef>
                <a:spcPts val="0"/>
              </a:spcBef>
              <a:spcAft>
                <a:spcPts val="0"/>
              </a:spcAft>
              <a:buClrTx/>
              <a:buSzTx/>
              <a:buFontTx/>
              <a:buNone/>
            </a:pPr>
            <a:endParaRPr kumimoji="0" lang="en-US" altLang="zh-CN"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endParaRPr>
          </a:p>
          <a:p>
            <a:pPr marL="0" marR="0" indent="0" algn="l" defTabSz="821690" rtl="0" fontAlgn="auto" latinLnBrk="0" hangingPunct="0">
              <a:lnSpc>
                <a:spcPct val="100000"/>
              </a:lnSpc>
              <a:spcBef>
                <a:spcPts val="0"/>
              </a:spcBef>
              <a:spcAft>
                <a:spcPts val="0"/>
              </a:spcAft>
              <a:buClrTx/>
              <a:buSzTx/>
              <a:buFontTx/>
              <a:buNone/>
            </a:pPr>
            <a:r>
              <a:rPr lang="zh-CN" altLang="en-US">
                <a:latin typeface="等线" panose="02010600030101010101" pitchFamily="2" charset="-122"/>
                <a:ea typeface="等线" panose="02010600030101010101" pitchFamily="2" charset="-122"/>
              </a:rPr>
              <a:t>实际</a:t>
            </a:r>
            <a:r>
              <a:rPr lang="zh-CN" altLang="en-US" smtClean="0">
                <a:latin typeface="等线" panose="02010600030101010101" pitchFamily="2" charset="-122"/>
                <a:ea typeface="等线" panose="02010600030101010101" pitchFamily="2" charset="-122"/>
              </a:rPr>
              <a:t>做法如下：</a:t>
            </a:r>
            <a:endParaRPr lang="en-US" altLang="zh-CN" smtClean="0">
              <a:latin typeface="等线" panose="02010600030101010101" pitchFamily="2" charset="-122"/>
              <a:ea typeface="等线" panose="02010600030101010101" pitchFamily="2" charset="-122"/>
            </a:endParaRPr>
          </a:p>
          <a:p>
            <a:pPr marL="514350" marR="0" indent="-514350" algn="l" defTabSz="821690" rtl="0" fontAlgn="auto" latinLnBrk="0" hangingPunct="0">
              <a:lnSpc>
                <a:spcPct val="100000"/>
              </a:lnSpc>
              <a:spcBef>
                <a:spcPts val="0"/>
              </a:spcBef>
              <a:spcAft>
                <a:spcPts val="0"/>
              </a:spcAft>
              <a:buClrTx/>
              <a:buSzTx/>
              <a:buFontTx/>
              <a:buAutoNum type="arabicPeriod"/>
            </a:pP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对指定长度的互作进行计数，得到“长度</a:t>
            </a:r>
            <a:r>
              <a:rPr kumimoji="0" lang="en-US" altLang="zh-CN"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a:t>
            </a: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频数”</a:t>
            </a:r>
            <a:r>
              <a:rPr lang="zh-CN" altLang="en-US" smtClean="0">
                <a:latin typeface="等线" panose="02010600030101010101" pitchFamily="2" charset="-122"/>
                <a:ea typeface="等线" panose="02010600030101010101" pitchFamily="2" charset="-122"/>
              </a:rPr>
              <a:t>表；</a:t>
            </a:r>
            <a:endParaRPr lang="en-US" altLang="zh-CN" smtClean="0">
              <a:latin typeface="等线" panose="02010600030101010101" pitchFamily="2" charset="-122"/>
              <a:ea typeface="等线" panose="02010600030101010101" pitchFamily="2" charset="-122"/>
            </a:endParaRPr>
          </a:p>
          <a:p>
            <a:pPr marL="514350" marR="0" indent="-514350" algn="l" defTabSz="821690" rtl="0" fontAlgn="auto" latinLnBrk="0" hangingPunct="0">
              <a:lnSpc>
                <a:spcPct val="100000"/>
              </a:lnSpc>
              <a:spcBef>
                <a:spcPts val="0"/>
              </a:spcBef>
              <a:spcAft>
                <a:spcPts val="0"/>
              </a:spcAft>
              <a:buClrTx/>
              <a:buSzTx/>
              <a:buFontTx/>
              <a:buAutoNum type="arabicPeriod"/>
            </a:pPr>
            <a:r>
              <a:rPr lang="zh-CN" altLang="en-US" smtClean="0">
                <a:latin typeface="等线" panose="02010600030101010101" pitchFamily="2" charset="-122"/>
                <a:ea typeface="等线" panose="02010600030101010101" pitchFamily="2" charset="-122"/>
              </a:rPr>
              <a:t>将所有长度取</a:t>
            </a:r>
            <a:r>
              <a:rPr lang="en-US" altLang="zh-CN" smtClean="0">
                <a:latin typeface="等线" panose="02010600030101010101" pitchFamily="2" charset="-122"/>
                <a:ea typeface="等线" panose="02010600030101010101" pitchFamily="2" charset="-122"/>
              </a:rPr>
              <a:t>log10</a:t>
            </a:r>
            <a:r>
              <a:rPr lang="zh-CN" altLang="en-US" smtClean="0">
                <a:latin typeface="等线" panose="02010600030101010101" pitchFamily="2" charset="-122"/>
                <a:ea typeface="等线" panose="02010600030101010101" pitchFamily="2" charset="-122"/>
              </a:rPr>
              <a:t>，并根据输入的</a:t>
            </a:r>
            <a:r>
              <a:rPr lang="en-US" altLang="zh-CN" smtClean="0">
                <a:latin typeface="等线" panose="02010600030101010101" pitchFamily="2" charset="-122"/>
                <a:ea typeface="等线" panose="02010600030101010101" pitchFamily="2" charset="-122"/>
              </a:rPr>
              <a:t>nBin</a:t>
            </a:r>
            <a:r>
              <a:rPr lang="zh-CN" altLang="en-US" smtClean="0">
                <a:latin typeface="等线" panose="02010600030101010101" pitchFamily="2" charset="-122"/>
                <a:ea typeface="等线" panose="02010600030101010101" pitchFamily="2" charset="-122"/>
              </a:rPr>
              <a:t>数划分格子；</a:t>
            </a:r>
            <a:endParaRPr lang="en-US" altLang="zh-CN" smtClean="0">
              <a:latin typeface="等线" panose="02010600030101010101" pitchFamily="2" charset="-122"/>
              <a:ea typeface="等线" panose="02010600030101010101" pitchFamily="2" charset="-122"/>
            </a:endParaRPr>
          </a:p>
          <a:p>
            <a:pPr marL="514350" marR="0" indent="-514350" algn="l" defTabSz="821690" rtl="0" fontAlgn="auto" latinLnBrk="0" hangingPunct="0">
              <a:lnSpc>
                <a:spcPct val="100000"/>
              </a:lnSpc>
              <a:spcBef>
                <a:spcPts val="0"/>
              </a:spcBef>
              <a:spcAft>
                <a:spcPts val="0"/>
              </a:spcAft>
              <a:buClrTx/>
              <a:buSzTx/>
              <a:buFontTx/>
              <a:buAutoNum type="arabicPeriod"/>
            </a:pP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对处在同样格子内部的计数求和，得到“盒子</a:t>
            </a:r>
            <a:r>
              <a:rPr kumimoji="0" lang="en-US" altLang="zh-CN"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a:t>
            </a: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频数”表；</a:t>
            </a:r>
            <a:endParaRPr kumimoji="0" lang="en-US" altLang="zh-CN"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endParaRPr>
          </a:p>
          <a:p>
            <a:pPr marL="514350" marR="0" indent="-514350" algn="l" defTabSz="821690" rtl="0" fontAlgn="auto" latinLnBrk="0" hangingPunct="0">
              <a:lnSpc>
                <a:spcPct val="100000"/>
              </a:lnSpc>
              <a:spcBef>
                <a:spcPts val="0"/>
              </a:spcBef>
              <a:spcAft>
                <a:spcPts val="0"/>
              </a:spcAft>
              <a:buClrTx/>
              <a:buSzTx/>
              <a:buFontTx/>
              <a:buAutoNum type="arabicPeriod"/>
            </a:pP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对频数取</a:t>
            </a:r>
            <a:r>
              <a:rPr kumimoji="0" lang="en-US" altLang="zh-CN"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log10</a:t>
            </a: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a:t>
            </a:r>
            <a:endParaRPr kumimoji="0" lang="en-US" altLang="zh-CN"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endParaRPr>
          </a:p>
          <a:p>
            <a:pPr marL="514350" marR="0" indent="-514350" algn="l" defTabSz="821690" rtl="0" fontAlgn="auto" latinLnBrk="0" hangingPunct="0">
              <a:lnSpc>
                <a:spcPct val="100000"/>
              </a:lnSpc>
              <a:spcBef>
                <a:spcPts val="0"/>
              </a:spcBef>
              <a:spcAft>
                <a:spcPts val="0"/>
              </a:spcAft>
              <a:buClrTx/>
              <a:buSzTx/>
              <a:buFontTx/>
              <a:buAutoNum type="arabicPeriod"/>
            </a:pPr>
            <a:r>
              <a:rPr lang="zh-CN" altLang="en-US" smtClean="0">
                <a:latin typeface="等线" panose="02010600030101010101" pitchFamily="2" charset="-122"/>
                <a:ea typeface="等线" panose="02010600030101010101" pitchFamily="2" charset="-122"/>
              </a:rPr>
              <a:t>绘图（图</a:t>
            </a:r>
            <a:r>
              <a:rPr lang="en-US" altLang="zh-CN" smtClean="0">
                <a:latin typeface="等线" panose="02010600030101010101" pitchFamily="2" charset="-122"/>
                <a:ea typeface="等线" panose="02010600030101010101" pitchFamily="2" charset="-122"/>
              </a:rPr>
              <a:t>1</a:t>
            </a:r>
            <a:r>
              <a:rPr lang="zh-CN" altLang="en-US" smtClean="0">
                <a:latin typeface="等线" panose="02010600030101010101" pitchFamily="2" charset="-122"/>
                <a:ea typeface="等线" panose="02010600030101010101" pitchFamily="2" charset="-122"/>
              </a:rPr>
              <a:t>）</a:t>
            </a:r>
            <a:endParaRPr kumimoji="0" lang="en-US" altLang="zh-CN"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endParaRPr>
          </a:p>
        </p:txBody>
      </p:sp>
      <mc:AlternateContent xmlns:mc="http://schemas.openxmlformats.org/markup-compatibility/2006">
        <mc:Choice xmlns:a14="http://schemas.microsoft.com/office/drawing/2010/main" Requires="a14">
          <p:sp>
            <p:nvSpPr>
              <p:cNvPr id="11" name="文本框 10"/>
              <p:cNvSpPr txBox="1"/>
              <p:nvPr/>
            </p:nvSpPr>
            <p:spPr>
              <a:xfrm>
                <a:off x="17545050" y="7285746"/>
                <a:ext cx="6838950" cy="523373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ts val="1200"/>
                  </a:lnSpc>
                  <a:spcBef>
                    <a:spcPts val="0"/>
                  </a:spcBef>
                  <a:spcAft>
                    <a:spcPts val="0"/>
                  </a:spcAft>
                  <a:buClrTx/>
                  <a:buSzTx/>
                  <a:buFontTx/>
                  <a:buNone/>
                </a:pPr>
                <a:endParaRPr kumimoji="0" lang="en-US" altLang="zh-CN"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endParaRPr>
              </a:p>
              <a:p>
                <a:pPr marL="0" marR="0" indent="0" algn="l" defTabSz="821690" rtl="0" fontAlgn="auto" latinLnBrk="0" hangingPunct="0">
                  <a:lnSpc>
                    <a:spcPct val="100000"/>
                  </a:lnSpc>
                  <a:spcBef>
                    <a:spcPts val="0"/>
                  </a:spcBef>
                  <a:spcAft>
                    <a:spcPts val="0"/>
                  </a:spcAft>
                  <a:buClrTx/>
                  <a:buSzTx/>
                  <a:buFontTx/>
                  <a:buNone/>
                </a:pPr>
                <a:r>
                  <a:rPr lang="zh-CN" altLang="en-US" smtClean="0">
                    <a:latin typeface="等线" panose="02010600030101010101" pitchFamily="2" charset="-122"/>
                    <a:ea typeface="等线" panose="02010600030101010101" pitchFamily="2" charset="-122"/>
                  </a:rPr>
                  <a:t>其他事项：</a:t>
                </a:r>
                <a:endParaRPr lang="en-US" altLang="zh-CN" smtClean="0">
                  <a:latin typeface="等线" panose="02010600030101010101" pitchFamily="2" charset="-122"/>
                  <a:ea typeface="等线" panose="02010600030101010101" pitchFamily="2" charset="-122"/>
                </a:endParaRPr>
              </a:p>
              <a:p>
                <a:pPr marL="514350" marR="0" indent="-514350" algn="l" defTabSz="821690" rtl="0" fontAlgn="auto" latinLnBrk="0" hangingPunct="0">
                  <a:lnSpc>
                    <a:spcPct val="100000"/>
                  </a:lnSpc>
                  <a:spcBef>
                    <a:spcPts val="0"/>
                  </a:spcBef>
                  <a:spcAft>
                    <a:spcPts val="0"/>
                  </a:spcAft>
                  <a:buClrTx/>
                  <a:buSzTx/>
                  <a:buFontTx/>
                  <a:buAutoNum type="arabicPeriod"/>
                </a:pP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根据需要适当截断用于统计的互作长度区间，即作图横轴范围；</a:t>
                </a:r>
                <a:endParaRPr kumimoji="0" lang="en-US" altLang="zh-CN"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endParaRPr>
              </a:p>
              <a:p>
                <a:pPr marL="514350" indent="-514350" algn="l">
                  <a:buFontTx/>
                  <a:buAutoNum type="arabicPeriod"/>
                </a:pPr>
                <a:r>
                  <a:rPr lang="zh-CN" altLang="en-US" smtClean="0">
                    <a:latin typeface="等线" panose="02010600030101010101" pitchFamily="2" charset="-122"/>
                    <a:ea typeface="等线" panose="02010600030101010101" pitchFamily="2" charset="-122"/>
                  </a:rPr>
                  <a:t>距离参考线</a:t>
                </a:r>
                <a14:m>
                  <m:oMath xmlns:m="http://schemas.openxmlformats.org/officeDocument/2006/math">
                    <m:sSup>
                      <m:sSupPr>
                        <m:ctrlPr>
                          <a:rPr lang="en-US" altLang="zh-CN" i="1">
                            <a:latin typeface="Cambria Math" panose="02040503050406030204" pitchFamily="18" charset="0"/>
                            <a:ea typeface="等线" panose="02010600030101010101" pitchFamily="2" charset="-122"/>
                          </a:rPr>
                        </m:ctrlPr>
                      </m:sSupPr>
                      <m:e>
                        <m:r>
                          <a:rPr lang="en-US" altLang="zh-CN" b="1" i="1" smtClean="0">
                            <a:latin typeface="Cambria Math" panose="02040503050406030204" pitchFamily="18" charset="0"/>
                            <a:ea typeface="等线" panose="02010600030101010101" pitchFamily="2" charset="-122"/>
                          </a:rPr>
                          <m:t>𝑺</m:t>
                        </m:r>
                      </m:e>
                      <m:sup>
                        <m:r>
                          <a:rPr lang="en-US" altLang="zh-CN" i="1">
                            <a:latin typeface="Cambria Math" panose="02040503050406030204" pitchFamily="18" charset="0"/>
                            <a:ea typeface="等线" panose="02010600030101010101" pitchFamily="2" charset="-122"/>
                          </a:rPr>
                          <m:t>−</m:t>
                        </m:r>
                        <m:r>
                          <a:rPr lang="en-US" altLang="zh-CN" i="1">
                            <a:latin typeface="Cambria Math" panose="02040503050406030204" pitchFamily="18" charset="0"/>
                            <a:ea typeface="等线" panose="02010600030101010101" pitchFamily="2" charset="-122"/>
                          </a:rPr>
                          <m:t>𝟏</m:t>
                        </m:r>
                      </m:sup>
                    </m:sSup>
                  </m:oMath>
                </a14:m>
                <a:r>
                  <a:rPr lang="zh-CN" altLang="en-US" smtClean="0">
                    <a:latin typeface="等线" panose="02010600030101010101" pitchFamily="2" charset="-122"/>
                    <a:ea typeface="等线" panose="02010600030101010101" pitchFamily="2" charset="-122"/>
                  </a:rPr>
                  <a:t>近</a:t>
                </a:r>
                <a:r>
                  <a:rPr lang="zh-CN" altLang="en-US" smtClean="0">
                    <a:latin typeface="等线" panose="02010600030101010101" pitchFamily="2" charset="-122"/>
                    <a:ea typeface="等线" panose="02010600030101010101" pitchFamily="2" charset="-122"/>
                  </a:rPr>
                  <a:t>表明此处概率大于“期望值”，反之表示低于“期望值”，由此计算特定区间范围染色质在不同细胞类型</a:t>
                </a:r>
                <a:r>
                  <a:rPr lang="en-US" altLang="zh-CN" smtClean="0">
                    <a:latin typeface="等线" panose="02010600030101010101" pitchFamily="2" charset="-122"/>
                    <a:ea typeface="等线" panose="02010600030101010101" pitchFamily="2" charset="-122"/>
                  </a:rPr>
                  <a:t>/</a:t>
                </a:r>
                <a:r>
                  <a:rPr lang="zh-CN" altLang="en-US" smtClean="0">
                    <a:latin typeface="等线" panose="02010600030101010101" pitchFamily="2" charset="-122"/>
                    <a:ea typeface="等线" panose="02010600030101010101" pitchFamily="2" charset="-122"/>
                  </a:rPr>
                  <a:t>状态的互作行为变化；</a:t>
                </a:r>
                <a:endParaRPr lang="en-US" altLang="zh-CN" smtClean="0">
                  <a:latin typeface="等线" panose="02010600030101010101" pitchFamily="2" charset="-122"/>
                  <a:ea typeface="等线" panose="02010600030101010101" pitchFamily="2" charset="-122"/>
                </a:endParaRPr>
              </a:p>
              <a:p>
                <a:pPr marL="514350" marR="0" indent="-514350" algn="l" defTabSz="821690" rtl="0" fontAlgn="auto" latinLnBrk="0" hangingPunct="0">
                  <a:lnSpc>
                    <a:spcPct val="100000"/>
                  </a:lnSpc>
                  <a:spcBef>
                    <a:spcPts val="0"/>
                  </a:spcBef>
                  <a:spcAft>
                    <a:spcPts val="0"/>
                  </a:spcAft>
                  <a:buClrTx/>
                  <a:buSzTx/>
                  <a:buFontTx/>
                  <a:buAutoNum type="arabicPeriod"/>
                </a:pP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绘制热</a:t>
                </a: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图</a:t>
                </a:r>
                <a:r>
                  <a:rPr lang="en-US" altLang="zh-CN" smtClean="0">
                    <a:latin typeface="等线" panose="02010600030101010101" pitchFamily="2" charset="-122"/>
                    <a:ea typeface="等线" panose="02010600030101010101" pitchFamily="2" charset="-122"/>
                  </a:rPr>
                  <a:t>(</a:t>
                </a:r>
                <a:r>
                  <a:rPr lang="zh-CN" altLang="en-US" smtClean="0">
                    <a:latin typeface="等线" panose="02010600030101010101" pitchFamily="2" charset="-122"/>
                    <a:ea typeface="等线" panose="02010600030101010101" pitchFamily="2" charset="-122"/>
                  </a:rPr>
                  <a:t>图</a:t>
                </a:r>
                <a:r>
                  <a:rPr lang="en-US" altLang="zh-CN" smtClean="0">
                    <a:latin typeface="等线" panose="02010600030101010101" pitchFamily="2" charset="-122"/>
                    <a:ea typeface="等线" panose="02010600030101010101" pitchFamily="2" charset="-122"/>
                  </a:rPr>
                  <a:t>2)</a:t>
                </a:r>
                <a:r>
                  <a:rPr lang="zh-CN" altLang="en-US">
                    <a:latin typeface="等线" panose="02010600030101010101" pitchFamily="2" charset="-122"/>
                    <a:ea typeface="等线" panose="02010600030101010101" pitchFamily="2" charset="-122"/>
                  </a:rPr>
                  <a:t>需要</a:t>
                </a: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绝对</a:t>
                </a: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差值</a:t>
                </a: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，突出</a:t>
                </a: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相比“期望”</a:t>
                </a: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差值</a:t>
                </a:r>
                <a:r>
                  <a:rPr lang="zh-CN" altLang="en-US" smtClean="0">
                    <a:latin typeface="等线" panose="02010600030101010101" pitchFamily="2" charset="-122"/>
                    <a:ea typeface="等线" panose="02010600030101010101" pitchFamily="2" charset="-122"/>
                  </a:rPr>
                  <a:t>偏离的距离</a:t>
                </a:r>
                <a:r>
                  <a:rPr lang="zh-CN" altLang="en-US" smtClean="0">
                    <a:latin typeface="等线" panose="02010600030101010101" pitchFamily="2" charset="-122"/>
                    <a:ea typeface="等线" panose="02010600030101010101" pitchFamily="2" charset="-122"/>
                  </a:rPr>
                  <a:t>；</a:t>
                </a:r>
                <a:endParaRPr kumimoji="0" lang="en-US" altLang="zh-CN"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endParaRPr>
              </a:p>
            </p:txBody>
          </p:sp>
        </mc:Choice>
        <mc:Fallback>
          <p:sp>
            <p:nvSpPr>
              <p:cNvPr id="11" name="文本框 10"/>
              <p:cNvSpPr txBox="1">
                <a:spLocks noRot="1" noChangeAspect="1" noMove="1" noResize="1" noEditPoints="1" noAdjustHandles="1" noChangeArrowheads="1" noChangeShapeType="1" noTextEdit="1"/>
              </p:cNvSpPr>
              <p:nvPr/>
            </p:nvSpPr>
            <p:spPr>
              <a:xfrm>
                <a:off x="17545050" y="7285746"/>
                <a:ext cx="6838950" cy="5233739"/>
              </a:xfrm>
              <a:prstGeom prst="rect">
                <a:avLst/>
              </a:prstGeom>
              <a:blipFill rotWithShape="1">
                <a:blip r:embed="rId3"/>
                <a:stretch>
                  <a:fillRect t="-5673" b="9"/>
                </a:stretch>
              </a:blipFill>
              <a:ln w="12700" cap="flat">
                <a:noFill/>
                <a:miter lim="400000"/>
              </a:ln>
            </p:spPr>
            <p:style>
              <a:lnRef idx="0">
                <a:scrgbClr r="0" g="0" b="0"/>
              </a:lnRef>
              <a:fillRef idx="0">
                <a:scrgbClr r="0" g="0" b="0"/>
              </a:fillRef>
              <a:effectRef idx="0">
                <a:scrgbClr r="0" g="0" b="0"/>
              </a:effectRef>
              <a:fontRef idx="none"/>
            </p:style>
            <p:txBody>
              <a:bodyPr/>
              <a:lstStyle/>
              <a:p>
                <a:r>
                  <a:rPr lang="zh-CN" altLang="en-US">
                    <a:noFill/>
                  </a:rPr>
                  <a:t> </a:t>
                </a:r>
              </a:p>
            </p:txBody>
          </p:sp>
        </mc:Fallback>
      </mc:AlternateContent>
      <p:pic>
        <p:nvPicPr>
          <p:cNvPr id="12" name="图片 11"/>
          <p:cNvPicPr>
            <a:picLocks noChangeAspect="1"/>
          </p:cNvPicPr>
          <p:nvPr/>
        </p:nvPicPr>
        <p:blipFill rotWithShape="1">
          <a:blip r:embed="rId4"/>
          <a:srcRect l="6302" t="57540" r="42824" b="1636"/>
          <a:stretch>
            <a:fillRect/>
          </a:stretch>
        </p:blipFill>
        <p:spPr>
          <a:xfrm>
            <a:off x="17240250" y="2195101"/>
            <a:ext cx="6305550" cy="4146546"/>
          </a:xfrm>
          <a:prstGeom prst="rect">
            <a:avLst/>
          </a:prstGeom>
        </p:spPr>
      </p:pic>
      <p:sp>
        <p:nvSpPr>
          <p:cNvPr id="13" name="文本框 12"/>
          <p:cNvSpPr txBox="1"/>
          <p:nvPr/>
        </p:nvSpPr>
        <p:spPr>
          <a:xfrm>
            <a:off x="12296323" y="7463467"/>
            <a:ext cx="1295400"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smtClean="0">
                <a:ln>
                  <a:noFill/>
                </a:ln>
                <a:solidFill>
                  <a:srgbClr val="000000"/>
                </a:solidFill>
                <a:effectLst/>
                <a:uFillTx/>
                <a:latin typeface="+mn-lt"/>
                <a:ea typeface="+mn-ea"/>
                <a:cs typeface="+mn-cs"/>
                <a:sym typeface="Helvetica"/>
              </a:rPr>
              <a:t>图</a:t>
            </a:r>
            <a:r>
              <a:rPr kumimoji="0" lang="en-US" altLang="zh-CN" sz="3200" b="1" i="0" u="none" strike="noStrike" cap="none" spc="0" normalizeH="0" baseline="0" smtClean="0">
                <a:ln>
                  <a:noFill/>
                </a:ln>
                <a:solidFill>
                  <a:srgbClr val="000000"/>
                </a:solidFill>
                <a:effectLst/>
                <a:uFillTx/>
                <a:latin typeface="+mn-lt"/>
                <a:ea typeface="+mn-ea"/>
                <a:cs typeface="+mn-cs"/>
                <a:sym typeface="Helvetica"/>
              </a:rPr>
              <a:t>1</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14" name="文本框 13"/>
          <p:cNvSpPr txBox="1"/>
          <p:nvPr/>
        </p:nvSpPr>
        <p:spPr>
          <a:xfrm>
            <a:off x="20545425" y="6492197"/>
            <a:ext cx="1295400"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smtClean="0">
                <a:ln>
                  <a:noFill/>
                </a:ln>
                <a:solidFill>
                  <a:srgbClr val="000000"/>
                </a:solidFill>
                <a:effectLst/>
                <a:uFillTx/>
                <a:latin typeface="+mn-lt"/>
                <a:ea typeface="+mn-ea"/>
                <a:cs typeface="+mn-cs"/>
                <a:sym typeface="Helvetica"/>
              </a:rPr>
              <a:t>图</a:t>
            </a:r>
            <a:r>
              <a:rPr kumimoji="0" lang="en-US" altLang="zh-CN" sz="3200" b="1" i="0" u="none" strike="noStrike" cap="none" spc="0" normalizeH="0" baseline="0" smtClean="0">
                <a:ln>
                  <a:noFill/>
                </a:ln>
                <a:solidFill>
                  <a:srgbClr val="000000"/>
                </a:solidFill>
                <a:effectLst/>
                <a:uFillTx/>
                <a:latin typeface="+mn-lt"/>
                <a:ea typeface="+mn-ea"/>
                <a:cs typeface="+mn-cs"/>
                <a:sym typeface="Helvetica"/>
              </a:rPr>
              <a:t>2</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2" name="TextBox 5"/>
          <p:cNvSpPr txBox="1"/>
          <p:nvPr/>
        </p:nvSpPr>
        <p:spPr>
          <a:xfrm>
            <a:off x="20003770" y="12564745"/>
            <a:ext cx="4169410" cy="5403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p>
            <a:r>
              <a:rPr lang="en-US" altLang="zh-CN" dirty="0"/>
              <a:t>Credit</a:t>
            </a:r>
            <a:r>
              <a:rPr lang="zh-CN" altLang="en-US" dirty="0"/>
              <a:t> </a:t>
            </a:r>
            <a:r>
              <a:rPr lang="en-US" altLang="zh-CN" dirty="0"/>
              <a:t>: Yuxiang Yao</a:t>
            </a:r>
            <a:endParaRPr lang="en-US" dirty="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827530"/>
            <a:ext cx="6442075" cy="1037590"/>
          </a:xfrm>
        </p:spPr>
        <p:txBody>
          <a:bodyPr>
            <a:normAutofit/>
          </a:bodyPr>
          <a:lstStyle/>
          <a:p>
            <a:pPr marL="0" indent="0">
              <a:buNone/>
            </a:pPr>
            <a:r>
              <a:rPr lang="en-US" sz="3600" b="1" dirty="0"/>
              <a:t>- PSS plot </a:t>
            </a:r>
            <a:endParaRPr lang="en-US" altLang="zh-CN" sz="3600" dirty="0"/>
          </a:p>
        </p:txBody>
      </p:sp>
      <p:sp>
        <p:nvSpPr>
          <p:cNvPr id="3" name="Title 2"/>
          <p:cNvSpPr>
            <a:spLocks noGrp="1"/>
          </p:cNvSpPr>
          <p:nvPr>
            <p:ph type="title"/>
          </p:nvPr>
        </p:nvSpPr>
        <p:spPr/>
        <p:txBody>
          <a:bodyPr/>
          <a:lstStyle/>
          <a:p>
            <a:r>
              <a:rPr lang="en-US" altLang="zh-CN" sz="4400" dirty="0"/>
              <a:t>Distance-contact</a:t>
            </a:r>
            <a:endParaRPr lang="en-US" altLang="zh-CN" sz="4400" dirty="0"/>
          </a:p>
        </p:txBody>
      </p:sp>
      <p:sp>
        <p:nvSpPr>
          <p:cNvPr id="4" name="文本框 3"/>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p:cNvSpPr txBox="1"/>
          <p:nvPr/>
        </p:nvSpPr>
        <p:spPr>
          <a:xfrm>
            <a:off x="1219200" y="4645660"/>
            <a:ext cx="11451590" cy="162179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lnSpc>
                <a:spcPct val="125000"/>
              </a:lnSpc>
              <a:defRPr sz="1800" b="0">
                <a:solidFill>
                  <a:srgbClr val="FFFFFF"/>
                </a:solidFill>
                <a:latin typeface="Monaco"/>
                <a:ea typeface="Monaco"/>
                <a:cs typeface="Monaco"/>
                <a:sym typeface="Monaco"/>
              </a:defRPr>
            </a:pPr>
            <a:r>
              <a:rPr lang="en-US" altLang="zh-CN" sz="2400" dirty="0"/>
              <a:t>CDesk HiC pss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-i /mnt/linzejie/CDesk_test/data/5.HiC/2.Correlation/test.csv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-o /mnt/linzejie/CDesk_test/result/5.HiC/8.pss </a:t>
            </a:r>
            <a:endParaRPr lang="en-US" altLang="zh-CN" sz="2400" dirty="0"/>
          </a:p>
        </p:txBody>
      </p:sp>
      <p:sp>
        <p:nvSpPr>
          <p:cNvPr id="7" name="Content Placeholder 2"/>
          <p:cNvSpPr>
            <a:spLocks noGrp="1"/>
          </p:cNvSpPr>
          <p:nvPr/>
        </p:nvSpPr>
        <p:spPr>
          <a:xfrm>
            <a:off x="1626870" y="6690995"/>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5" name="Content Placeholder 2"/>
          <p:cNvSpPr>
            <a:spLocks noGrp="1"/>
          </p:cNvSpPr>
          <p:nvPr/>
        </p:nvSpPr>
        <p:spPr>
          <a:xfrm>
            <a:off x="1758950" y="412623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en-GB" sz="2800" b="1" dirty="0">
                <a:ea typeface="Calibri" panose="020F0502020204030204" charset="0"/>
                <a:sym typeface="+mn-ea"/>
              </a:rPr>
              <a:t>Input command line:</a:t>
            </a:r>
            <a:endParaRPr lang="en-US" sz="2800" dirty="0">
              <a:sym typeface="+mn-ea"/>
            </a:endParaRPr>
          </a:p>
        </p:txBody>
      </p:sp>
      <p:graphicFrame>
        <p:nvGraphicFramePr>
          <p:cNvPr id="10" name="表格 9"/>
          <p:cNvGraphicFramePr>
            <a:graphicFrameLocks noGrp="1"/>
          </p:cNvGraphicFramePr>
          <p:nvPr>
            <p:custDataLst>
              <p:tags r:id="rId1"/>
            </p:custDataLst>
          </p:nvPr>
        </p:nvGraphicFramePr>
        <p:xfrm>
          <a:off x="146685" y="7265670"/>
          <a:ext cx="8399145" cy="4643755"/>
        </p:xfrm>
        <a:graphic>
          <a:graphicData uri="http://schemas.openxmlformats.org/drawingml/2006/table">
            <a:tbl>
              <a:tblPr>
                <a:tableStyleId>{5940675A-B579-460E-94D1-54222C63F5DA}</a:tableStyleId>
              </a:tblPr>
              <a:tblGrid>
                <a:gridCol w="2893695"/>
                <a:gridCol w="3978910"/>
                <a:gridCol w="1526540"/>
              </a:tblGrid>
              <a:tr h="457200">
                <a:tc>
                  <a:txBody>
                    <a:bodyPr/>
                    <a:lstStyle/>
                    <a:p>
                      <a:pPr marL="0" marR="0" algn="ctr">
                        <a:buNone/>
                      </a:pPr>
                      <a:r>
                        <a:rPr lang="zh-CN" altLang="en-US" sz="2400" b="0" kern="100" dirty="0">
                          <a:effectLst/>
                          <a:latin typeface="+mn-ea"/>
                          <a:cs typeface="+mn-ea"/>
                        </a:rPr>
                        <a:t>参数</a:t>
                      </a:r>
                      <a:r>
                        <a:rPr lang="en-US" sz="2400" b="0" kern="100" baseline="30000">
                          <a:effectLst/>
                          <a:latin typeface="+mn-ea"/>
                          <a:cs typeface="+mn-ea"/>
                          <a:sym typeface="+mn-ea"/>
                        </a:rPr>
                        <a:t>√</a:t>
                      </a:r>
                      <a:r>
                        <a:rPr lang="zh-CN" altLang="en-US" sz="2400" b="0" kern="100" baseline="30000">
                          <a:effectLst/>
                          <a:latin typeface="+mn-ea"/>
                          <a:cs typeface="+mn-ea"/>
                          <a:sym typeface="+mn-ea"/>
                        </a:rPr>
                        <a:t>必要</a:t>
                      </a:r>
                      <a:endParaRPr lang="zh-CN" altLang="en-US" sz="2400" b="0" kern="100" baseline="30000" dirty="0">
                        <a:effectLst/>
                        <a:latin typeface="+mn-ea"/>
                        <a:cs typeface="+mn-ea"/>
                        <a:sym typeface="+mn-ea"/>
                      </a:endParaRPr>
                    </a:p>
                  </a:txBody>
                  <a:tcPr marL="68580" marR="68580" anchor="ctr">
                    <a:solidFill>
                      <a:schemeClr val="bg2"/>
                    </a:solidFill>
                  </a:tcPr>
                </a:tc>
                <a:tc>
                  <a:txBody>
                    <a:bodyPr/>
                    <a:lstStyle/>
                    <a:p>
                      <a:pPr marL="0" marR="0" algn="ctr">
                        <a:buNone/>
                      </a:pPr>
                      <a:r>
                        <a:rPr lang="zh-CN" altLang="en-US" sz="2400" b="0" kern="100" dirty="0">
                          <a:effectLst/>
                          <a:latin typeface="+mn-ea"/>
                        </a:rPr>
                        <a:t>描述</a:t>
                      </a:r>
                      <a:endParaRPr lang="zh-CN" altLang="en-US" sz="2400" b="0" kern="100" dirty="0">
                        <a:effectLst/>
                        <a:latin typeface="+mn-ea"/>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0" kern="100" dirty="0">
                          <a:effectLst/>
                          <a:latin typeface="+mn-ea"/>
                        </a:rPr>
                        <a:t>默认值</a:t>
                      </a:r>
                      <a:endParaRPr lang="zh-CN" altLang="en-US" sz="2400" b="0" kern="100" dirty="0">
                        <a:effectLst/>
                        <a:latin typeface="+mn-ea"/>
                        <a:cs typeface="Times New Roman" panose="02020603050405020304" pitchFamily="18" charset="0"/>
                      </a:endParaRPr>
                    </a:p>
                  </a:txBody>
                  <a:tcPr marL="68580" marR="68580" anchor="ctr">
                    <a:solidFill>
                      <a:schemeClr val="bg2"/>
                    </a:solidFill>
                  </a:tcPr>
                </a:tc>
              </a:tr>
              <a:tr h="457200">
                <a:tc>
                  <a:txBody>
                    <a:bodyPr/>
                    <a:lstStyle/>
                    <a:p>
                      <a:pPr marL="0" marR="0" algn="ctr">
                        <a:buNone/>
                      </a:pPr>
                      <a:r>
                        <a:rPr lang="en-US" sz="2400" b="0" kern="100">
                          <a:effectLst/>
                          <a:latin typeface="+mn-ea"/>
                        </a:rPr>
                        <a:t>-i</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en-US" sz="2400" b="0" kern="100">
                          <a:effectLst/>
                          <a:latin typeface="+mn-ea"/>
                          <a:cs typeface="+mn-ea"/>
                        </a:rPr>
                        <a:t>hic</a:t>
                      </a:r>
                      <a:r>
                        <a:rPr lang="zh-CN" altLang="en-US" sz="2400" b="0" kern="100">
                          <a:effectLst/>
                          <a:latin typeface="+mn-ea"/>
                          <a:cs typeface="+mn-ea"/>
                        </a:rPr>
                        <a:t>文件信息</a:t>
                      </a:r>
                      <a:r>
                        <a:rPr lang="en-US" altLang="zh-CN" sz="2400" b="0" kern="100">
                          <a:effectLst/>
                          <a:latin typeface="+mn-ea"/>
                          <a:cs typeface="+mn-ea"/>
                        </a:rPr>
                        <a:t>csv</a:t>
                      </a:r>
                      <a:r>
                        <a:rPr lang="zh-CN" altLang="en-US" sz="2400" b="0" kern="100">
                          <a:effectLst/>
                          <a:latin typeface="+mn-ea"/>
                          <a:cs typeface="+mn-ea"/>
                        </a:rPr>
                        <a:t>文件</a:t>
                      </a:r>
                      <a:endParaRPr lang="zh-CN" altLang="en-US" sz="2400" b="0" kern="100">
                        <a:effectLst/>
                        <a:latin typeface="+mn-ea"/>
                        <a:cs typeface="+mn-ea"/>
                      </a:endParaRPr>
                    </a:p>
                  </a:txBody>
                  <a:tcPr marL="68580" marR="68580" anchor="ctr"/>
                </a:tc>
                <a:tc>
                  <a:txBody>
                    <a:bodyPr/>
                    <a:lstStyle/>
                    <a:p>
                      <a:pPr marL="0" marR="0" algn="ctr">
                        <a:buNone/>
                      </a:pPr>
                      <a:r>
                        <a:rPr lang="en-US" altLang="zh-CN" sz="2400" b="0" kern="100" dirty="0">
                          <a:effectLst/>
                          <a:latin typeface="+mn-ea"/>
                        </a:rPr>
                        <a:t>-</a:t>
                      </a:r>
                      <a:endParaRPr lang="en-US" altLang="zh-CN" sz="2400" b="0" kern="100" dirty="0">
                        <a:effectLst/>
                        <a:latin typeface="+mn-ea"/>
                        <a:cs typeface="Times New Roman" panose="02020603050405020304" pitchFamily="18" charset="0"/>
                      </a:endParaRPr>
                    </a:p>
                  </a:txBody>
                  <a:tcPr marL="68580" marR="68580" anchor="ctr"/>
                </a:tc>
              </a:tr>
              <a:tr h="457200">
                <a:tc>
                  <a:txBody>
                    <a:bodyPr/>
                    <a:lstStyle/>
                    <a:p>
                      <a:pPr marL="0" marR="0" algn="ctr">
                        <a:buNone/>
                      </a:pPr>
                      <a:r>
                        <a:rPr lang="en-US" sz="2400" b="0" kern="100">
                          <a:effectLst/>
                          <a:latin typeface="+mn-ea"/>
                        </a:rPr>
                        <a:t>-o</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zh-CN" sz="2400" b="0" kern="100">
                          <a:effectLst/>
                          <a:latin typeface="+mn-ea"/>
                        </a:rPr>
                        <a:t>输出文件夹</a:t>
                      </a:r>
                      <a:endParaRPr lang="zh-CN" sz="24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400" b="0" kern="100">
                          <a:effectLst/>
                          <a:latin typeface="+mn-ea"/>
                        </a:rPr>
                        <a:t>-</a:t>
                      </a:r>
                      <a:endParaRPr lang="en-US" altLang="zh-CN" sz="2400" b="0" kern="100">
                        <a:effectLst/>
                        <a:latin typeface="+mn-ea"/>
                        <a:cs typeface="Times New Roman" panose="02020603050405020304" pitchFamily="18" charset="0"/>
                      </a:endParaRPr>
                    </a:p>
                  </a:txBody>
                  <a:tcPr marL="68580" marR="68580" anchor="ctr"/>
                </a:tc>
              </a:tr>
              <a:tr h="822960">
                <a:tc>
                  <a:txBody>
                    <a:bodyPr/>
                    <a:lstStyle/>
                    <a:p>
                      <a:pPr marL="0" marR="0" algn="ctr">
                        <a:buNone/>
                      </a:pPr>
                      <a:r>
                        <a:rPr lang="en-US" sz="2400" b="0" kern="100">
                          <a:effectLst/>
                          <a:latin typeface="+mn-ea"/>
                        </a:rPr>
                        <a:t>--bin</a:t>
                      </a:r>
                      <a:endParaRPr lang="en-US" sz="24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400" b="0" kern="100" dirty="0">
                          <a:effectLst/>
                          <a:latin typeface="+mn-ea"/>
                          <a:cs typeface="+mn-ea"/>
                          <a:sym typeface="+mn-ea"/>
                        </a:rPr>
                        <a:t>每一个数量级之间统计时划分的</a:t>
                      </a:r>
                      <a:r>
                        <a:rPr lang="en-US" altLang="zh-CN" sz="2400" b="0" kern="100" dirty="0">
                          <a:effectLst/>
                          <a:latin typeface="+mn-ea"/>
                          <a:cs typeface="+mn-ea"/>
                          <a:sym typeface="+mn-ea"/>
                        </a:rPr>
                        <a:t>bin</a:t>
                      </a:r>
                      <a:r>
                        <a:rPr lang="zh-CN" altLang="en-US" sz="2400" b="0" kern="100" dirty="0">
                          <a:effectLst/>
                          <a:latin typeface="+mn-ea"/>
                          <a:cs typeface="+mn-ea"/>
                          <a:sym typeface="+mn-ea"/>
                        </a:rPr>
                        <a:t>数量</a:t>
                      </a:r>
                      <a:endParaRPr lang="zh-CN" altLang="en-US" sz="2400" b="0" kern="100" dirty="0">
                        <a:effectLst/>
                        <a:latin typeface="+mn-ea"/>
                        <a:cs typeface="+mn-ea"/>
                        <a:sym typeface="+mn-ea"/>
                      </a:endParaRPr>
                    </a:p>
                  </a:txBody>
                  <a:tcPr marL="68580" marR="68580" anchor="ctr"/>
                </a:tc>
                <a:tc>
                  <a:txBody>
                    <a:bodyPr/>
                    <a:lstStyle/>
                    <a:p>
                      <a:pPr marL="0" marR="0" algn="ctr">
                        <a:buNone/>
                      </a:pPr>
                      <a:r>
                        <a:rPr lang="zh-CN" altLang="en-US" sz="2400" b="0" kern="100">
                          <a:effectLst/>
                          <a:latin typeface="+mn-ea"/>
                        </a:rPr>
                        <a:t> </a:t>
                      </a:r>
                      <a:r>
                        <a:rPr lang="en-US" altLang="zh-CN" sz="2400" b="0" kern="100">
                          <a:effectLst/>
                          <a:latin typeface="+mn-ea"/>
                        </a:rPr>
                        <a:t>20</a:t>
                      </a:r>
                      <a:endParaRPr lang="en-US" altLang="zh-CN" sz="2400" b="0" kern="100">
                        <a:effectLst/>
                        <a:latin typeface="+mn-ea"/>
                        <a:cs typeface="Times New Roman" panose="02020603050405020304" pitchFamily="18" charset="0"/>
                      </a:endParaRPr>
                    </a:p>
                  </a:txBody>
                  <a:tcPr marL="68580" marR="68580" anchor="ctr"/>
                </a:tc>
              </a:tr>
              <a:tr h="803275">
                <a:tc>
                  <a:txBody>
                    <a:bodyPr/>
                    <a:lstStyle/>
                    <a:p>
                      <a:pPr marL="0" marR="0" algn="ctr">
                        <a:buNone/>
                      </a:pPr>
                      <a:r>
                        <a:rPr lang="en-US" sz="2400" b="0" kern="100">
                          <a:effectLst/>
                          <a:latin typeface="+mn-ea"/>
                        </a:rPr>
                        <a:t>--curve_mean_min</a:t>
                      </a:r>
                      <a:endParaRPr lang="en-US" sz="24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400" b="0" kern="100">
                          <a:effectLst/>
                          <a:latin typeface="+mn-ea"/>
                          <a:cs typeface="+mn-ea"/>
                        </a:rPr>
                        <a:t>绘制曲线时均值下界（不含）</a:t>
                      </a:r>
                      <a:endParaRPr lang="zh-CN" altLang="en-US" sz="2400" b="0" kern="100">
                        <a:effectLst/>
                        <a:latin typeface="+mn-ea"/>
                        <a:cs typeface="+mn-ea"/>
                      </a:endParaRPr>
                    </a:p>
                  </a:txBody>
                  <a:tcPr marL="68580" marR="68580" anchor="ctr"/>
                </a:tc>
                <a:tc>
                  <a:txBody>
                    <a:bodyPr/>
                    <a:lstStyle/>
                    <a:p>
                      <a:pPr marL="0" marR="0" algn="ctr">
                        <a:buNone/>
                      </a:pPr>
                      <a:r>
                        <a:rPr lang="en-US" altLang="zh-CN" sz="2400" b="0" kern="100" dirty="0">
                          <a:effectLst/>
                          <a:latin typeface="+mn-ea"/>
                          <a:cs typeface="Times New Roman" panose="02020603050405020304" pitchFamily="18" charset="0"/>
                        </a:rPr>
                        <a:t>1e-6</a:t>
                      </a:r>
                      <a:endParaRPr lang="en-US" altLang="zh-CN" sz="2400" b="0" kern="100" dirty="0">
                        <a:effectLst/>
                        <a:latin typeface="+mn-ea"/>
                        <a:cs typeface="Times New Roman" panose="02020603050405020304" pitchFamily="18" charset="0"/>
                      </a:endParaRPr>
                    </a:p>
                  </a:txBody>
                  <a:tcPr marL="68580" marR="68580" anchor="ctr"/>
                </a:tc>
              </a:tr>
              <a:tr h="1188720">
                <a:tc>
                  <a:txBody>
                    <a:bodyPr/>
                    <a:p>
                      <a:pPr marL="0" marR="0" algn="ctr">
                        <a:buNone/>
                      </a:pPr>
                      <a:r>
                        <a:rPr lang="en-US" altLang="en-US" sz="2400" b="0" kern="100">
                          <a:effectLst/>
                          <a:latin typeface="+mn-ea"/>
                          <a:cs typeface="Times New Roman" panose="02020603050405020304" pitchFamily="18" charset="0"/>
                        </a:rPr>
                        <a:t>--curve_bin_min</a:t>
                      </a:r>
                      <a:endParaRPr lang="en-US" altLang="en-US" sz="2400" b="0" kern="100">
                        <a:effectLst/>
                        <a:latin typeface="+mn-ea"/>
                        <a:cs typeface="Times New Roman" panose="02020603050405020304" pitchFamily="18" charset="0"/>
                      </a:endParaRPr>
                    </a:p>
                  </a:txBody>
                  <a:tcPr marL="68580" marR="68580" anchor="ctr"/>
                </a:tc>
                <a:tc>
                  <a:txBody>
                    <a:bodyPr/>
                    <a:p>
                      <a:pPr marL="0" marR="0" algn="ctr">
                        <a:buNone/>
                      </a:pPr>
                      <a:r>
                        <a:rPr lang="zh-CN" altLang="en-US" sz="2400" b="0" kern="100">
                          <a:effectLst/>
                          <a:latin typeface="+mn-ea"/>
                          <a:cs typeface="+mn-ea"/>
                        </a:rPr>
                        <a:t>绘制曲线时</a:t>
                      </a:r>
                      <a:r>
                        <a:rPr lang="en-US" altLang="zh-CN" sz="2400" b="0" kern="100">
                          <a:effectLst/>
                          <a:latin typeface="+mn-ea"/>
                          <a:cs typeface="+mn-ea"/>
                        </a:rPr>
                        <a:t>bin</a:t>
                      </a:r>
                      <a:r>
                        <a:rPr lang="zh-CN" altLang="en-US" sz="2400" b="0" kern="100">
                          <a:effectLst/>
                          <a:latin typeface="+mn-ea"/>
                          <a:cs typeface="+mn-ea"/>
                        </a:rPr>
                        <a:t>索引数下界（不含），即前</a:t>
                      </a:r>
                      <a:r>
                        <a:rPr lang="en-US" altLang="zh-CN" sz="2400" b="0" kern="100">
                          <a:effectLst/>
                          <a:latin typeface="+mn-ea"/>
                          <a:cs typeface="+mn-ea"/>
                        </a:rPr>
                        <a:t>X</a:t>
                      </a:r>
                      <a:r>
                        <a:rPr lang="zh-CN" altLang="en-US" sz="2400" b="0" kern="100">
                          <a:effectLst/>
                          <a:latin typeface="+mn-ea"/>
                          <a:cs typeface="+mn-ea"/>
                        </a:rPr>
                        <a:t>个</a:t>
                      </a:r>
                      <a:r>
                        <a:rPr lang="en-US" altLang="zh-CN" sz="2400" b="0" kern="100">
                          <a:effectLst/>
                          <a:latin typeface="+mn-ea"/>
                          <a:cs typeface="+mn-ea"/>
                        </a:rPr>
                        <a:t>bin</a:t>
                      </a:r>
                      <a:r>
                        <a:rPr lang="zh-CN" altLang="en-US" sz="2400" b="0" kern="100">
                          <a:effectLst/>
                          <a:latin typeface="+mn-ea"/>
                          <a:cs typeface="+mn-ea"/>
                        </a:rPr>
                        <a:t>不要绘制</a:t>
                      </a:r>
                      <a:endParaRPr lang="zh-CN" altLang="en-US" sz="2400" b="0" kern="100">
                        <a:effectLst/>
                        <a:latin typeface="+mn-ea"/>
                        <a:cs typeface="+mn-ea"/>
                      </a:endParaRPr>
                    </a:p>
                  </a:txBody>
                  <a:tcPr marL="68580" marR="68580" anchor="ctr"/>
                </a:tc>
                <a:tc>
                  <a:txBody>
                    <a:bodyPr/>
                    <a:p>
                      <a:pPr marL="0" marR="0" algn="ctr">
                        <a:buNone/>
                      </a:pPr>
                      <a:r>
                        <a:rPr lang="en-US" altLang="zh-CN" sz="2400" b="0" kern="100" dirty="0">
                          <a:effectLst/>
                          <a:latin typeface="+mn-ea"/>
                          <a:cs typeface="Times New Roman" panose="02020603050405020304" pitchFamily="18" charset="0"/>
                        </a:rPr>
                        <a:t>0</a:t>
                      </a:r>
                      <a:endParaRPr lang="en-US" altLang="zh-CN" sz="2400" b="0" kern="100" dirty="0">
                        <a:effectLst/>
                        <a:latin typeface="+mn-ea"/>
                        <a:cs typeface="Times New Roman" panose="02020603050405020304" pitchFamily="18" charset="0"/>
                      </a:endParaRPr>
                    </a:p>
                  </a:txBody>
                  <a:tcPr marL="68580" marR="68580" anchor="ctr"/>
                </a:tc>
              </a:tr>
            </a:tbl>
          </a:graphicData>
        </a:graphic>
      </p:graphicFrame>
      <p:pic>
        <p:nvPicPr>
          <p:cNvPr id="11" name="图片 10"/>
          <p:cNvPicPr>
            <a:picLocks noChangeAspect="1"/>
          </p:cNvPicPr>
          <p:nvPr/>
        </p:nvPicPr>
        <p:blipFill>
          <a:blip r:embed="rId2"/>
          <a:stretch>
            <a:fillRect/>
          </a:stretch>
        </p:blipFill>
        <p:spPr>
          <a:xfrm>
            <a:off x="15016480" y="1808480"/>
            <a:ext cx="4153535" cy="2496185"/>
          </a:xfrm>
          <a:prstGeom prst="rect">
            <a:avLst/>
          </a:prstGeom>
        </p:spPr>
      </p:pic>
      <p:pic>
        <p:nvPicPr>
          <p:cNvPr id="15" name="图片 14"/>
          <p:cNvPicPr>
            <a:picLocks noChangeAspect="1"/>
          </p:cNvPicPr>
          <p:nvPr/>
        </p:nvPicPr>
        <p:blipFill>
          <a:blip r:embed="rId3"/>
          <a:stretch>
            <a:fillRect/>
          </a:stretch>
        </p:blipFill>
        <p:spPr>
          <a:xfrm>
            <a:off x="19037935" y="6977380"/>
            <a:ext cx="4968875" cy="2966085"/>
          </a:xfrm>
          <a:prstGeom prst="rect">
            <a:avLst/>
          </a:prstGeom>
        </p:spPr>
      </p:pic>
      <p:pic>
        <p:nvPicPr>
          <p:cNvPr id="16" name="图片 15"/>
          <p:cNvPicPr>
            <a:picLocks noChangeAspect="1"/>
          </p:cNvPicPr>
          <p:nvPr/>
        </p:nvPicPr>
        <p:blipFill>
          <a:blip r:embed="rId4"/>
          <a:stretch>
            <a:fillRect/>
          </a:stretch>
        </p:blipFill>
        <p:spPr>
          <a:xfrm>
            <a:off x="19001740" y="10001250"/>
            <a:ext cx="5005070" cy="2965450"/>
          </a:xfrm>
          <a:prstGeom prst="rect">
            <a:avLst/>
          </a:prstGeom>
        </p:spPr>
      </p:pic>
      <p:graphicFrame>
        <p:nvGraphicFramePr>
          <p:cNvPr id="17" name="表格 16"/>
          <p:cNvGraphicFramePr>
            <a:graphicFrameLocks noGrp="1"/>
          </p:cNvGraphicFramePr>
          <p:nvPr>
            <p:custDataLst>
              <p:tags r:id="rId5"/>
            </p:custDataLst>
          </p:nvPr>
        </p:nvGraphicFramePr>
        <p:xfrm>
          <a:off x="8726805" y="6500495"/>
          <a:ext cx="8961120" cy="6596380"/>
        </p:xfrm>
        <a:graphic>
          <a:graphicData uri="http://schemas.openxmlformats.org/drawingml/2006/table">
            <a:tbl>
              <a:tblPr>
                <a:tableStyleId>{5940675A-B579-460E-94D1-54222C63F5DA}</a:tableStyleId>
              </a:tblPr>
              <a:tblGrid>
                <a:gridCol w="3158490"/>
                <a:gridCol w="4622165"/>
                <a:gridCol w="1180465"/>
              </a:tblGrid>
              <a:tr h="522605">
                <a:tc>
                  <a:txBody>
                    <a:bodyPr/>
                    <a:p>
                      <a:pPr marL="0" marR="0" algn="ctr">
                        <a:buNone/>
                      </a:pPr>
                      <a:r>
                        <a:rPr lang="zh-CN" altLang="en-US" sz="2400" b="0" kern="100" dirty="0">
                          <a:effectLst/>
                          <a:latin typeface="+mn-ea"/>
                          <a:cs typeface="+mn-ea"/>
                        </a:rPr>
                        <a:t>参数</a:t>
                      </a:r>
                      <a:r>
                        <a:rPr lang="en-US" sz="2400" b="0" kern="100" baseline="30000">
                          <a:effectLst/>
                          <a:latin typeface="+mn-ea"/>
                          <a:cs typeface="+mn-ea"/>
                          <a:sym typeface="+mn-ea"/>
                        </a:rPr>
                        <a:t>√</a:t>
                      </a:r>
                      <a:r>
                        <a:rPr lang="zh-CN" altLang="en-US" sz="2400" b="0" kern="100" baseline="30000">
                          <a:effectLst/>
                          <a:latin typeface="+mn-ea"/>
                          <a:cs typeface="+mn-ea"/>
                          <a:sym typeface="+mn-ea"/>
                        </a:rPr>
                        <a:t>必要</a:t>
                      </a:r>
                      <a:endParaRPr lang="zh-CN" altLang="en-US" sz="2400" b="0" kern="100" baseline="30000" dirty="0">
                        <a:effectLst/>
                        <a:latin typeface="+mn-ea"/>
                        <a:cs typeface="+mn-ea"/>
                        <a:sym typeface="+mn-ea"/>
                      </a:endParaRPr>
                    </a:p>
                  </a:txBody>
                  <a:tcPr marL="68580" marR="68580" anchor="ctr">
                    <a:solidFill>
                      <a:schemeClr val="bg2"/>
                    </a:solidFill>
                  </a:tcPr>
                </a:tc>
                <a:tc>
                  <a:txBody>
                    <a:bodyPr/>
                    <a:p>
                      <a:pPr marL="0" marR="0" algn="ctr">
                        <a:buNone/>
                      </a:pPr>
                      <a:r>
                        <a:rPr lang="en-US" altLang="zh-CN" sz="2400" b="0" kern="100" dirty="0">
                          <a:effectLst/>
                          <a:latin typeface="+mn-ea"/>
                        </a:rPr>
                        <a:t>--</a:t>
                      </a:r>
                      <a:r>
                        <a:rPr lang="zh-CN" altLang="en-US" sz="2400" b="0" kern="100" dirty="0">
                          <a:effectLst/>
                          <a:latin typeface="+mn-ea"/>
                        </a:rPr>
                        <a:t>描述</a:t>
                      </a:r>
                      <a:endParaRPr lang="zh-CN" altLang="en-US" sz="2400" b="0" kern="100" dirty="0">
                        <a:effectLst/>
                        <a:latin typeface="+mn-ea"/>
                        <a:cs typeface="Times New Roman" panose="02020603050405020304" pitchFamily="18" charset="0"/>
                      </a:endParaRPr>
                    </a:p>
                  </a:txBody>
                  <a:tcPr marL="68580" marR="68580" anchor="ctr">
                    <a:solidFill>
                      <a:schemeClr val="bg2"/>
                    </a:solidFill>
                  </a:tcPr>
                </a:tc>
                <a:tc>
                  <a:txBody>
                    <a:bodyPr/>
                    <a:p>
                      <a:pPr marL="0" marR="0" algn="ctr">
                        <a:buNone/>
                      </a:pPr>
                      <a:r>
                        <a:rPr lang="zh-CN" altLang="en-US" sz="2400" b="0" kern="100" dirty="0">
                          <a:effectLst/>
                          <a:latin typeface="+mn-ea"/>
                        </a:rPr>
                        <a:t>默认值</a:t>
                      </a:r>
                      <a:endParaRPr lang="zh-CN" altLang="en-US" sz="2400" b="0" kern="100" dirty="0">
                        <a:effectLst/>
                        <a:latin typeface="+mn-ea"/>
                        <a:cs typeface="Times New Roman" panose="02020603050405020304" pitchFamily="18" charset="0"/>
                      </a:endParaRPr>
                    </a:p>
                  </a:txBody>
                  <a:tcPr marL="68580" marR="68580" anchor="ctr">
                    <a:solidFill>
                      <a:schemeClr val="bg2"/>
                    </a:solidFill>
                  </a:tcPr>
                </a:tc>
              </a:tr>
              <a:tr h="522605">
                <a:tc>
                  <a:txBody>
                    <a:bodyPr/>
                    <a:p>
                      <a:pPr marL="0" marR="0" algn="ctr">
                        <a:buNone/>
                      </a:pPr>
                      <a:r>
                        <a:rPr lang="en-US" sz="2400" b="0" kern="100">
                          <a:effectLst/>
                          <a:latin typeface="+mn-ea"/>
                          <a:sym typeface="+mn-ea"/>
                        </a:rPr>
                        <a:t>--curve_x_min</a:t>
                      </a:r>
                      <a:endParaRPr lang="en-US" sz="2400" b="0" kern="100">
                        <a:effectLst/>
                        <a:latin typeface="+mn-ea"/>
                        <a:sym typeface="+mn-ea"/>
                      </a:endParaRPr>
                    </a:p>
                  </a:txBody>
                  <a:tcPr marL="68580" marR="68580" anchor="ctr"/>
                </a:tc>
                <a:tc>
                  <a:txBody>
                    <a:bodyPr/>
                    <a:p>
                      <a:pPr marL="0" marR="0" algn="ctr">
                        <a:buNone/>
                      </a:pPr>
                      <a:r>
                        <a:rPr lang="zh-CN" altLang="en-US" sz="2400" b="0" kern="100">
                          <a:effectLst/>
                          <a:latin typeface="+mn-ea"/>
                          <a:cs typeface="+mn-ea"/>
                        </a:rPr>
                        <a:t>曲线图</a:t>
                      </a:r>
                      <a:r>
                        <a:rPr lang="en-US" altLang="zh-CN" sz="2400" b="0" kern="100">
                          <a:effectLst/>
                          <a:latin typeface="+mn-ea"/>
                          <a:cs typeface="+mn-ea"/>
                        </a:rPr>
                        <a:t>X</a:t>
                      </a:r>
                      <a:r>
                        <a:rPr lang="zh-CN" altLang="en-US" sz="2400" b="0" kern="100">
                          <a:effectLst/>
                          <a:latin typeface="+mn-ea"/>
                          <a:cs typeface="+mn-ea"/>
                        </a:rPr>
                        <a:t>轴最小截断值（含）</a:t>
                      </a:r>
                      <a:endParaRPr lang="zh-CN" altLang="en-US" sz="2400" b="0" kern="100">
                        <a:effectLst/>
                        <a:latin typeface="+mn-ea"/>
                        <a:cs typeface="+mn-ea"/>
                      </a:endParaRPr>
                    </a:p>
                  </a:txBody>
                  <a:tcPr marL="68580" marR="68580" anchor="ctr"/>
                </a:tc>
                <a:tc>
                  <a:txBody>
                    <a:bodyPr/>
                    <a:p>
                      <a:pPr marL="0" marR="0" algn="ctr">
                        <a:buNone/>
                      </a:pPr>
                      <a:r>
                        <a:rPr lang="en-US" altLang="zh-CN" sz="2400" b="0" kern="100" dirty="0">
                          <a:effectLst/>
                          <a:latin typeface="+mn-ea"/>
                          <a:cs typeface="Times New Roman" panose="02020603050405020304" pitchFamily="18" charset="0"/>
                        </a:rPr>
                        <a:t>4</a:t>
                      </a:r>
                      <a:endParaRPr lang="en-US" altLang="zh-CN" sz="2400" b="0" kern="100" dirty="0">
                        <a:effectLst/>
                        <a:latin typeface="+mn-ea"/>
                        <a:cs typeface="Times New Roman" panose="02020603050405020304" pitchFamily="18" charset="0"/>
                      </a:endParaRPr>
                    </a:p>
                  </a:txBody>
                  <a:tcPr marL="68580" marR="68580" anchor="ctr"/>
                </a:tc>
              </a:tr>
              <a:tr h="560705">
                <a:tc>
                  <a:txBody>
                    <a:bodyPr/>
                    <a:p>
                      <a:pPr marL="0" marR="0" algn="ctr">
                        <a:buNone/>
                      </a:pPr>
                      <a:r>
                        <a:rPr lang="en-US" sz="2400" b="0" kern="100">
                          <a:effectLst/>
                          <a:latin typeface="+mn-ea"/>
                          <a:sym typeface="+mn-ea"/>
                        </a:rPr>
                        <a:t>--curve_x_max</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400" b="0" kern="100">
                          <a:effectLst/>
                          <a:latin typeface="+mn-ea"/>
                          <a:cs typeface="+mn-ea"/>
                          <a:sym typeface="+mn-ea"/>
                        </a:rPr>
                        <a:t>曲线图</a:t>
                      </a:r>
                      <a:r>
                        <a:rPr lang="en-US" altLang="zh-CN" sz="2400" b="0" kern="100">
                          <a:effectLst/>
                          <a:latin typeface="+mn-ea"/>
                          <a:cs typeface="+mn-ea"/>
                          <a:sym typeface="+mn-ea"/>
                        </a:rPr>
                        <a:t>X</a:t>
                      </a:r>
                      <a:r>
                        <a:rPr lang="zh-CN" altLang="en-US" sz="2400" b="0" kern="100">
                          <a:effectLst/>
                          <a:latin typeface="+mn-ea"/>
                          <a:cs typeface="+mn-ea"/>
                          <a:sym typeface="+mn-ea"/>
                        </a:rPr>
                        <a:t>轴最大截断值（含</a:t>
                      </a:r>
                      <a:endParaRPr lang="zh-CN" altLang="en-US" sz="2400" b="0" kern="100">
                        <a:effectLst/>
                        <a:latin typeface="+mn-ea"/>
                        <a:cs typeface="+mn-ea"/>
                        <a:sym typeface="+mn-ea"/>
                      </a:endParaRPr>
                    </a:p>
                  </a:txBody>
                  <a:tcPr marL="68580" marR="68580" anchor="ctr"/>
                </a:tc>
                <a:tc>
                  <a:txBody>
                    <a:bodyPr/>
                    <a:p>
                      <a:pPr marL="0" marR="0" algn="ctr">
                        <a:buNone/>
                      </a:pPr>
                      <a:r>
                        <a:rPr lang="en-US" altLang="zh-CN" sz="2400" b="0" kern="100">
                          <a:effectLst/>
                          <a:latin typeface="+mn-ea"/>
                          <a:cs typeface="Times New Roman" panose="02020603050405020304" pitchFamily="18" charset="0"/>
                        </a:rPr>
                        <a:t>8</a:t>
                      </a:r>
                      <a:endParaRPr lang="en-US" altLang="zh-CN" sz="2400" b="0" kern="100">
                        <a:effectLst/>
                        <a:latin typeface="+mn-ea"/>
                        <a:cs typeface="Times New Roman" panose="02020603050405020304" pitchFamily="18" charset="0"/>
                      </a:endParaRPr>
                    </a:p>
                  </a:txBody>
                  <a:tcPr marL="68580" marR="68580" anchor="ctr"/>
                </a:tc>
              </a:tr>
              <a:tr h="953135">
                <a:tc>
                  <a:txBody>
                    <a:bodyPr/>
                    <a:p>
                      <a:pPr marL="0" marR="0" algn="ctr">
                        <a:buNone/>
                      </a:pPr>
                      <a:r>
                        <a:rPr lang="en-US" altLang="zh-CN" sz="2400" b="0" kern="100">
                          <a:effectLst/>
                          <a:latin typeface="+mn-ea"/>
                          <a:cs typeface="Times New Roman" panose="02020603050405020304" pitchFamily="18" charset="0"/>
                        </a:rPr>
                        <a:t>--expcurve_y_bias</a:t>
                      </a:r>
                      <a:endParaRPr lang="en-US" altLang="zh-CN" sz="2400" b="0" kern="100">
                        <a:effectLst/>
                        <a:latin typeface="+mn-ea"/>
                        <a:cs typeface="Times New Roman" panose="02020603050405020304" pitchFamily="18" charset="0"/>
                      </a:endParaRPr>
                    </a:p>
                  </a:txBody>
                  <a:tcPr marL="68580" marR="68580" anchor="ctr"/>
                </a:tc>
                <a:tc>
                  <a:txBody>
                    <a:bodyPr/>
                    <a:p>
                      <a:pPr marL="0" marR="0" algn="ctr">
                        <a:buNone/>
                      </a:pPr>
                      <a:r>
                        <a:rPr lang="zh-CN" altLang="en-US" sz="2400" b="0" kern="100">
                          <a:effectLst/>
                          <a:latin typeface="+mn-ea"/>
                        </a:rPr>
                        <a:t>期望曲线与期望差异时的</a:t>
                      </a:r>
                      <a:r>
                        <a:rPr lang="en-US" altLang="zh-CN" sz="2400" b="0" kern="100">
                          <a:effectLst/>
                          <a:latin typeface="+mn-ea"/>
                        </a:rPr>
                        <a:t>Y</a:t>
                      </a:r>
                      <a:r>
                        <a:rPr lang="zh-CN" altLang="en-US" sz="2400" b="0" kern="100">
                          <a:effectLst/>
                          <a:latin typeface="+mn-ea"/>
                        </a:rPr>
                        <a:t>轴偏移量</a:t>
                      </a:r>
                      <a:endParaRPr lang="zh-CN" altLang="en-US" sz="2400" b="0" kern="100">
                        <a:effectLst/>
                        <a:latin typeface="+mn-ea"/>
                      </a:endParaRPr>
                    </a:p>
                  </a:txBody>
                  <a:tcPr marL="68580" marR="68580" anchor="ctr"/>
                </a:tc>
                <a:tc>
                  <a:txBody>
                    <a:bodyPr/>
                    <a:p>
                      <a:pPr marL="0" marR="0" algn="ctr">
                        <a:buNone/>
                      </a:pPr>
                      <a:r>
                        <a:rPr lang="en-US" altLang="zh-CN" sz="2400" b="0" kern="100">
                          <a:effectLst/>
                          <a:latin typeface="+mn-ea"/>
                          <a:cs typeface="Times New Roman" panose="02020603050405020304" pitchFamily="18" charset="0"/>
                        </a:rPr>
                        <a:t>-4</a:t>
                      </a:r>
                      <a:endParaRPr lang="en-US" altLang="zh-CN" sz="2400" b="0" kern="100">
                        <a:effectLst/>
                        <a:latin typeface="+mn-ea"/>
                        <a:cs typeface="Times New Roman" panose="02020603050405020304" pitchFamily="18" charset="0"/>
                      </a:endParaRPr>
                    </a:p>
                  </a:txBody>
                  <a:tcPr marL="68580" marR="68580" anchor="ctr"/>
                </a:tc>
              </a:tr>
              <a:tr h="953135">
                <a:tc>
                  <a:txBody>
                    <a:bodyPr/>
                    <a:p>
                      <a:pPr marL="0" marR="0" algn="ctr">
                        <a:buNone/>
                      </a:pPr>
                      <a:r>
                        <a:rPr lang="en-US" sz="2400" b="0" kern="100">
                          <a:effectLst/>
                          <a:latin typeface="+mn-ea"/>
                        </a:rPr>
                        <a:t>-</a:t>
                      </a:r>
                      <a:r>
                        <a:rPr lang="en-US" altLang="zh-CN" sz="2400" b="0" kern="100">
                          <a:effectLst/>
                          <a:latin typeface="+mn-ea"/>
                          <a:cs typeface="Times New Roman" panose="02020603050405020304" pitchFamily="18" charset="0"/>
                        </a:rPr>
                        <a:t>-expcurve_x_min</a:t>
                      </a:r>
                      <a:endParaRPr lang="en-US" altLang="zh-CN" sz="2400" b="0" kern="100">
                        <a:effectLst/>
                        <a:latin typeface="+mn-ea"/>
                        <a:cs typeface="Times New Roman" panose="02020603050405020304" pitchFamily="18" charset="0"/>
                      </a:endParaRPr>
                    </a:p>
                  </a:txBody>
                  <a:tcPr marL="68580" marR="68580" anchor="ctr"/>
                </a:tc>
                <a:tc>
                  <a:txBody>
                    <a:bodyPr/>
                    <a:p>
                      <a:pPr marL="0" marR="0" algn="ctr">
                        <a:buNone/>
                      </a:pPr>
                      <a:r>
                        <a:rPr lang="zh-CN" altLang="en-US" sz="2400" b="0" kern="100" dirty="0">
                          <a:effectLst/>
                          <a:latin typeface="+mn-ea"/>
                          <a:cs typeface="+mn-ea"/>
                          <a:sym typeface="+mn-ea"/>
                        </a:rPr>
                        <a:t>与期望曲线差异时的</a:t>
                      </a:r>
                      <a:r>
                        <a:rPr lang="en-US" altLang="zh-CN" sz="2400" b="0" kern="100" dirty="0">
                          <a:effectLst/>
                          <a:latin typeface="+mn-ea"/>
                          <a:cs typeface="+mn-ea"/>
                          <a:sym typeface="+mn-ea"/>
                        </a:rPr>
                        <a:t>X</a:t>
                      </a:r>
                      <a:r>
                        <a:rPr lang="zh-CN" altLang="en-US" sz="2400" b="0" kern="100" dirty="0">
                          <a:effectLst/>
                          <a:latin typeface="+mn-ea"/>
                          <a:cs typeface="+mn-ea"/>
                          <a:sym typeface="+mn-ea"/>
                        </a:rPr>
                        <a:t>轴最小舍弃值</a:t>
                      </a:r>
                      <a:endParaRPr lang="zh-CN" altLang="en-US" sz="2400" b="0" kern="100" dirty="0">
                        <a:effectLst/>
                        <a:latin typeface="+mn-ea"/>
                        <a:cs typeface="+mn-ea"/>
                        <a:sym typeface="+mn-ea"/>
                      </a:endParaRPr>
                    </a:p>
                  </a:txBody>
                  <a:tcPr marL="68580" marR="68580" anchor="ctr"/>
                </a:tc>
                <a:tc>
                  <a:txBody>
                    <a:bodyPr/>
                    <a:p>
                      <a:pPr marL="0" marR="0" algn="ctr">
                        <a:buNone/>
                      </a:pPr>
                      <a:r>
                        <a:rPr lang="en-US" altLang="zh-CN" sz="2400" b="0" kern="100">
                          <a:effectLst/>
                          <a:latin typeface="+mn-ea"/>
                        </a:rPr>
                        <a:t>5</a:t>
                      </a:r>
                      <a:r>
                        <a:rPr lang="zh-CN" altLang="en-US" sz="2400" b="0" kern="100">
                          <a:effectLst/>
                          <a:latin typeface="+mn-ea"/>
                        </a:rPr>
                        <a:t> </a:t>
                      </a:r>
                      <a:endParaRPr lang="zh-CN" altLang="en-US" sz="2400" b="0" kern="100">
                        <a:effectLst/>
                        <a:latin typeface="+mn-ea"/>
                        <a:cs typeface="Times New Roman" panose="02020603050405020304" pitchFamily="18" charset="0"/>
                      </a:endParaRPr>
                    </a:p>
                  </a:txBody>
                  <a:tcPr marL="68580" marR="68580" anchor="ctr"/>
                </a:tc>
              </a:tr>
              <a:tr h="953135">
                <a:tc>
                  <a:txBody>
                    <a:bodyPr/>
                    <a:p>
                      <a:pPr marL="0" marR="0" algn="ctr">
                        <a:buNone/>
                      </a:pPr>
                      <a:r>
                        <a:rPr lang="en-US" sz="2400" b="0" kern="100">
                          <a:effectLst/>
                          <a:latin typeface="+mn-ea"/>
                        </a:rPr>
                        <a:t>-</a:t>
                      </a:r>
                      <a:r>
                        <a:rPr lang="en-US" altLang="zh-CN" sz="2400" b="0" kern="100">
                          <a:effectLst/>
                          <a:latin typeface="+mn-ea"/>
                          <a:cs typeface="Times New Roman" panose="02020603050405020304" pitchFamily="18" charset="0"/>
                        </a:rPr>
                        <a:t>-expcurve_x_max</a:t>
                      </a:r>
                      <a:endParaRPr lang="en-US" altLang="zh-CN" sz="2400" b="0" kern="100">
                        <a:effectLst/>
                        <a:latin typeface="+mn-ea"/>
                        <a:cs typeface="Times New Roman" panose="02020603050405020304" pitchFamily="18" charset="0"/>
                      </a:endParaRPr>
                    </a:p>
                  </a:txBody>
                  <a:tcPr marL="68580" marR="68580" anchor="ctr"/>
                </a:tc>
                <a:tc>
                  <a:txBody>
                    <a:bodyPr/>
                    <a:p>
                      <a:pPr marL="0" marR="0" algn="ctr">
                        <a:buNone/>
                      </a:pPr>
                      <a:r>
                        <a:rPr lang="zh-CN" altLang="en-US" sz="2400" b="0" kern="100" dirty="0">
                          <a:effectLst/>
                          <a:latin typeface="+mn-ea"/>
                          <a:cs typeface="+mn-ea"/>
                          <a:sym typeface="+mn-ea"/>
                        </a:rPr>
                        <a:t>与期望曲线差异时的</a:t>
                      </a:r>
                      <a:r>
                        <a:rPr lang="en-US" altLang="zh-CN" sz="2400" b="0" kern="100" dirty="0">
                          <a:effectLst/>
                          <a:latin typeface="+mn-ea"/>
                          <a:cs typeface="+mn-ea"/>
                          <a:sym typeface="+mn-ea"/>
                        </a:rPr>
                        <a:t>X</a:t>
                      </a:r>
                      <a:r>
                        <a:rPr lang="zh-CN" altLang="en-US" sz="2400" b="0" kern="100" dirty="0">
                          <a:effectLst/>
                          <a:latin typeface="+mn-ea"/>
                          <a:cs typeface="+mn-ea"/>
                          <a:sym typeface="+mn-ea"/>
                        </a:rPr>
                        <a:t>轴最大舍弃值</a:t>
                      </a:r>
                      <a:endParaRPr lang="zh-CN" altLang="en-US" sz="2400" b="0" kern="100" dirty="0">
                        <a:effectLst/>
                        <a:latin typeface="+mn-ea"/>
                        <a:cs typeface="+mn-ea"/>
                        <a:sym typeface="+mn-ea"/>
                      </a:endParaRPr>
                    </a:p>
                  </a:txBody>
                  <a:tcPr marL="68580" marR="68580" anchor="ctr"/>
                </a:tc>
                <a:tc>
                  <a:txBody>
                    <a:bodyPr/>
                    <a:p>
                      <a:pPr marL="0" marR="0" algn="ctr">
                        <a:buNone/>
                      </a:pPr>
                      <a:r>
                        <a:rPr lang="en-US" altLang="zh-CN" sz="2400" b="0" kern="100" dirty="0">
                          <a:effectLst/>
                          <a:latin typeface="+mn-ea"/>
                          <a:cs typeface="Times New Roman" panose="02020603050405020304" pitchFamily="18" charset="0"/>
                        </a:rPr>
                        <a:t>8</a:t>
                      </a:r>
                      <a:endParaRPr lang="en-US" altLang="zh-CN" sz="2400" b="0" kern="100" dirty="0">
                        <a:effectLst/>
                        <a:latin typeface="+mn-ea"/>
                        <a:cs typeface="Times New Roman" panose="02020603050405020304" pitchFamily="18" charset="0"/>
                      </a:endParaRPr>
                    </a:p>
                  </a:txBody>
                  <a:tcPr marL="68580" marR="68580" anchor="ctr"/>
                </a:tc>
              </a:tr>
              <a:tr h="522605">
                <a:tc>
                  <a:txBody>
                    <a:bodyPr/>
                    <a:p>
                      <a:pPr marL="0" marR="0" algn="ctr">
                        <a:buNone/>
                      </a:pPr>
                      <a:r>
                        <a:rPr lang="en-US" altLang="en-US" sz="2400" b="0" kern="100">
                          <a:effectLst/>
                          <a:latin typeface="+mn-ea"/>
                          <a:cs typeface="Times New Roman" panose="02020603050405020304" pitchFamily="18" charset="0"/>
                        </a:rPr>
                        <a:t>-</a:t>
                      </a:r>
                      <a:r>
                        <a:rPr lang="en-US" altLang="zh-CN" sz="2400" b="0" kern="100">
                          <a:effectLst/>
                          <a:latin typeface="+mn-ea"/>
                          <a:cs typeface="Times New Roman" panose="02020603050405020304" pitchFamily="18" charset="0"/>
                        </a:rPr>
                        <a:t>-heatmap_x_min</a:t>
                      </a:r>
                      <a:endParaRPr lang="en-US" altLang="zh-CN" sz="2400" b="0" kern="100">
                        <a:effectLst/>
                        <a:latin typeface="+mn-ea"/>
                        <a:cs typeface="Times New Roman" panose="02020603050405020304" pitchFamily="18" charset="0"/>
                      </a:endParaRPr>
                    </a:p>
                  </a:txBody>
                  <a:tcPr marL="68580" marR="68580" anchor="ctr"/>
                </a:tc>
                <a:tc>
                  <a:txBody>
                    <a:bodyPr/>
                    <a:p>
                      <a:pPr marL="0" marR="0" algn="ctr">
                        <a:buNone/>
                      </a:pPr>
                      <a:r>
                        <a:rPr lang="zh-CN" altLang="en-US" sz="2400" b="0" kern="100">
                          <a:effectLst/>
                          <a:latin typeface="+mn-ea"/>
                          <a:cs typeface="+mn-ea"/>
                        </a:rPr>
                        <a:t>热图的</a:t>
                      </a:r>
                      <a:r>
                        <a:rPr lang="en-US" altLang="zh-CN" sz="2400" b="0" kern="100">
                          <a:effectLst/>
                          <a:latin typeface="+mn-ea"/>
                          <a:cs typeface="+mn-ea"/>
                        </a:rPr>
                        <a:t>X</a:t>
                      </a:r>
                      <a:r>
                        <a:rPr lang="zh-CN" altLang="en-US" sz="2400" b="0" kern="100">
                          <a:effectLst/>
                          <a:latin typeface="+mn-ea"/>
                          <a:cs typeface="+mn-ea"/>
                        </a:rPr>
                        <a:t>轴范围最小值</a:t>
                      </a:r>
                      <a:endParaRPr lang="zh-CN" altLang="en-US" sz="2400" b="0" kern="100">
                        <a:effectLst/>
                        <a:latin typeface="+mn-ea"/>
                        <a:cs typeface="+mn-ea"/>
                      </a:endParaRPr>
                    </a:p>
                  </a:txBody>
                  <a:tcPr marL="68580" marR="68580" anchor="ctr"/>
                </a:tc>
                <a:tc>
                  <a:txBody>
                    <a:bodyPr/>
                    <a:p>
                      <a:pPr marL="0" marR="0" algn="ctr">
                        <a:buNone/>
                      </a:pPr>
                      <a:r>
                        <a:rPr lang="en-US" altLang="zh-CN" sz="2400" b="0" kern="100" dirty="0">
                          <a:effectLst/>
                          <a:latin typeface="+mn-ea"/>
                          <a:cs typeface="Times New Roman" panose="02020603050405020304" pitchFamily="18" charset="0"/>
                        </a:rPr>
                        <a:t>4.8</a:t>
                      </a:r>
                      <a:endParaRPr lang="en-US" altLang="zh-CN" sz="2400" b="0" kern="100" dirty="0">
                        <a:effectLst/>
                        <a:latin typeface="+mn-ea"/>
                        <a:cs typeface="Times New Roman" panose="02020603050405020304" pitchFamily="18" charset="0"/>
                      </a:endParaRPr>
                    </a:p>
                  </a:txBody>
                  <a:tcPr marL="68580" marR="68580" anchor="ctr"/>
                </a:tc>
              </a:tr>
              <a:tr h="542925">
                <a:tc>
                  <a:txBody>
                    <a:bodyPr/>
                    <a:p>
                      <a:pPr marL="0" marR="0" algn="ctr">
                        <a:buNone/>
                      </a:pPr>
                      <a:r>
                        <a:rPr lang="en-US" sz="2400" b="0" kern="100">
                          <a:effectLst/>
                          <a:latin typeface="+mn-ea"/>
                        </a:rPr>
                        <a:t>-</a:t>
                      </a:r>
                      <a:r>
                        <a:rPr lang="en-US" altLang="zh-CN" sz="2400" b="0" kern="100">
                          <a:effectLst/>
                          <a:latin typeface="+mn-ea"/>
                          <a:cs typeface="Times New Roman" panose="02020603050405020304" pitchFamily="18" charset="0"/>
                        </a:rPr>
                        <a:t>-heatmap_x_max</a:t>
                      </a:r>
                      <a:endParaRPr lang="en-US" altLang="zh-CN" sz="2400" b="0" kern="100">
                        <a:effectLst/>
                        <a:latin typeface="+mn-ea"/>
                        <a:cs typeface="Times New Roman" panose="02020603050405020304" pitchFamily="18" charset="0"/>
                      </a:endParaRPr>
                    </a:p>
                  </a:txBody>
                  <a:tcPr marL="68580" marR="68580" anchor="ctr"/>
                </a:tc>
                <a:tc>
                  <a:txBody>
                    <a:bodyPr/>
                    <a:p>
                      <a:pPr marL="0" marR="0" algn="ctr">
                        <a:buNone/>
                      </a:pPr>
                      <a:r>
                        <a:rPr lang="zh-CN" altLang="en-US" sz="2400" b="0" kern="100">
                          <a:effectLst/>
                          <a:latin typeface="+mn-ea"/>
                          <a:cs typeface="+mn-ea"/>
                          <a:sym typeface="+mn-ea"/>
                        </a:rPr>
                        <a:t>热图的</a:t>
                      </a:r>
                      <a:r>
                        <a:rPr lang="en-US" altLang="zh-CN" sz="2400" b="0" kern="100">
                          <a:effectLst/>
                          <a:latin typeface="+mn-ea"/>
                          <a:cs typeface="+mn-ea"/>
                          <a:sym typeface="+mn-ea"/>
                        </a:rPr>
                        <a:t>X</a:t>
                      </a:r>
                      <a:r>
                        <a:rPr lang="zh-CN" altLang="en-US" sz="2400" b="0" kern="100">
                          <a:effectLst/>
                          <a:latin typeface="+mn-ea"/>
                          <a:cs typeface="+mn-ea"/>
                          <a:sym typeface="+mn-ea"/>
                        </a:rPr>
                        <a:t>轴范围最大值</a:t>
                      </a:r>
                      <a:endParaRPr lang="zh-CN" altLang="en-US" sz="2400" b="0" kern="100">
                        <a:effectLst/>
                        <a:latin typeface="+mn-ea"/>
                        <a:cs typeface="+mn-ea"/>
                        <a:sym typeface="+mn-ea"/>
                      </a:endParaRPr>
                    </a:p>
                  </a:txBody>
                  <a:tcPr marL="68580" marR="68580" anchor="ctr"/>
                </a:tc>
                <a:tc>
                  <a:txBody>
                    <a:bodyPr/>
                    <a:p>
                      <a:pPr marL="0" marR="0" algn="ctr">
                        <a:buNone/>
                      </a:pPr>
                      <a:r>
                        <a:rPr lang="en-US" altLang="zh-CN" sz="2400" b="0" kern="100" dirty="0">
                          <a:effectLst/>
                          <a:latin typeface="+mn-ea"/>
                          <a:cs typeface="Times New Roman" panose="02020603050405020304" pitchFamily="18" charset="0"/>
                        </a:rPr>
                        <a:t>7.5</a:t>
                      </a:r>
                      <a:endParaRPr lang="en-US" altLang="zh-CN" sz="2400" b="0" kern="100" dirty="0">
                        <a:effectLst/>
                        <a:latin typeface="+mn-ea"/>
                        <a:cs typeface="Times New Roman" panose="02020603050405020304" pitchFamily="18" charset="0"/>
                      </a:endParaRPr>
                    </a:p>
                  </a:txBody>
                  <a:tcPr marL="68580" marR="68580" anchor="ctr"/>
                </a:tc>
              </a:tr>
              <a:tr h="522605">
                <a:tc>
                  <a:txBody>
                    <a:bodyPr/>
                    <a:p>
                      <a:pPr marL="0" marR="0" algn="ctr">
                        <a:buNone/>
                      </a:pPr>
                      <a:r>
                        <a:rPr lang="en-US" altLang="zh-CN" sz="2400" b="0" kern="100">
                          <a:effectLst/>
                          <a:latin typeface="+mn-ea"/>
                          <a:cs typeface="Times New Roman" panose="02020603050405020304" pitchFamily="18" charset="0"/>
                        </a:rPr>
                        <a:t>--height</a:t>
                      </a:r>
                      <a:endParaRPr lang="en-US" altLang="zh-CN" sz="2400" b="0" kern="100">
                        <a:effectLst/>
                        <a:latin typeface="+mn-ea"/>
                        <a:cs typeface="Times New Roman" panose="02020603050405020304" pitchFamily="18" charset="0"/>
                      </a:endParaRPr>
                    </a:p>
                  </a:txBody>
                  <a:tcPr marL="68580" marR="68580" anchor="ctr"/>
                </a:tc>
                <a:tc>
                  <a:txBody>
                    <a:bodyPr/>
                    <a:p>
                      <a:pPr marL="0" marR="0" algn="ctr">
                        <a:buNone/>
                      </a:pPr>
                      <a:r>
                        <a:rPr lang="zh-CN" altLang="en-US" sz="2400" b="0" kern="100">
                          <a:effectLst/>
                          <a:latin typeface="+mn-ea"/>
                          <a:cs typeface="+mn-ea"/>
                        </a:rPr>
                        <a:t>图片高度</a:t>
                      </a:r>
                      <a:endParaRPr lang="zh-CN" altLang="en-US" sz="2400" b="0" kern="100">
                        <a:effectLst/>
                        <a:latin typeface="+mn-ea"/>
                        <a:cs typeface="+mn-ea"/>
                      </a:endParaRPr>
                    </a:p>
                  </a:txBody>
                  <a:tcPr marL="68580" marR="68580" anchor="ctr"/>
                </a:tc>
                <a:tc>
                  <a:txBody>
                    <a:bodyPr/>
                    <a:p>
                      <a:pPr marL="0" marR="0" algn="ctr">
                        <a:buNone/>
                      </a:pPr>
                      <a:r>
                        <a:rPr lang="en-US" altLang="zh-CN" sz="2400" b="0" kern="100" dirty="0">
                          <a:effectLst/>
                          <a:latin typeface="+mn-ea"/>
                          <a:cs typeface="Times New Roman" panose="02020603050405020304" pitchFamily="18" charset="0"/>
                        </a:rPr>
                        <a:t>10</a:t>
                      </a:r>
                      <a:endParaRPr lang="en-US" altLang="zh-CN" sz="2400" b="0" kern="100" dirty="0">
                        <a:effectLst/>
                        <a:latin typeface="+mn-ea"/>
                        <a:cs typeface="Times New Roman" panose="02020603050405020304" pitchFamily="18" charset="0"/>
                      </a:endParaRPr>
                    </a:p>
                  </a:txBody>
                  <a:tcPr marL="68580" marR="68580" anchor="ctr"/>
                </a:tc>
              </a:tr>
              <a:tr h="542925">
                <a:tc>
                  <a:txBody>
                    <a:bodyPr/>
                    <a:p>
                      <a:pPr marL="0" marR="0" algn="ctr">
                        <a:buNone/>
                      </a:pPr>
                      <a:r>
                        <a:rPr lang="en-US" altLang="zh-CN" sz="2400" b="0" kern="100">
                          <a:effectLst/>
                          <a:latin typeface="+mn-ea"/>
                          <a:cs typeface="Times New Roman" panose="02020603050405020304" pitchFamily="18" charset="0"/>
                        </a:rPr>
                        <a:t>--width</a:t>
                      </a:r>
                      <a:endParaRPr lang="en-US" altLang="zh-CN" sz="2400" b="0" kern="100">
                        <a:effectLst/>
                        <a:latin typeface="+mn-ea"/>
                        <a:cs typeface="Times New Roman" panose="02020603050405020304" pitchFamily="18" charset="0"/>
                      </a:endParaRPr>
                    </a:p>
                  </a:txBody>
                  <a:tcPr marL="68580" marR="68580" anchor="ctr"/>
                </a:tc>
                <a:tc>
                  <a:txBody>
                    <a:bodyPr/>
                    <a:p>
                      <a:pPr marL="0" marR="0" algn="ctr">
                        <a:buNone/>
                      </a:pPr>
                      <a:r>
                        <a:rPr lang="zh-CN" altLang="en-US" sz="2400" b="0" kern="100">
                          <a:effectLst/>
                          <a:latin typeface="+mn-ea"/>
                          <a:cs typeface="+mn-ea"/>
                        </a:rPr>
                        <a:t>图片宽度</a:t>
                      </a:r>
                      <a:endParaRPr lang="zh-CN" altLang="en-US" sz="2400" b="0" kern="100">
                        <a:effectLst/>
                        <a:latin typeface="+mn-ea"/>
                        <a:cs typeface="+mn-ea"/>
                      </a:endParaRPr>
                    </a:p>
                  </a:txBody>
                  <a:tcPr marL="68580" marR="68580" anchor="ctr"/>
                </a:tc>
                <a:tc>
                  <a:txBody>
                    <a:bodyPr/>
                    <a:p>
                      <a:pPr marL="0" marR="0" algn="ctr">
                        <a:buNone/>
                      </a:pPr>
                      <a:r>
                        <a:rPr lang="en-US" altLang="zh-CN" sz="2400" b="0" kern="100" dirty="0">
                          <a:effectLst/>
                          <a:latin typeface="+mn-ea"/>
                          <a:cs typeface="Times New Roman" panose="02020603050405020304" pitchFamily="18" charset="0"/>
                        </a:rPr>
                        <a:t>6</a:t>
                      </a:r>
                      <a:endParaRPr lang="en-US" altLang="zh-CN" sz="2400" b="0" kern="100" dirty="0">
                        <a:effectLst/>
                        <a:latin typeface="+mn-ea"/>
                        <a:cs typeface="Times New Roman" panose="02020603050405020304" pitchFamily="18" charset="0"/>
                      </a:endParaRPr>
                    </a:p>
                  </a:txBody>
                  <a:tcPr marL="68580" marR="68580" anchor="ctr"/>
                </a:tc>
              </a:tr>
            </a:tbl>
          </a:graphicData>
        </a:graphic>
      </p:graphicFrame>
      <p:pic>
        <p:nvPicPr>
          <p:cNvPr id="19" name="图片 18"/>
          <p:cNvPicPr>
            <a:picLocks noChangeAspect="1"/>
          </p:cNvPicPr>
          <p:nvPr/>
        </p:nvPicPr>
        <p:blipFill>
          <a:blip r:embed="rId6"/>
          <a:stretch>
            <a:fillRect/>
          </a:stretch>
        </p:blipFill>
        <p:spPr>
          <a:xfrm>
            <a:off x="19467195" y="1808480"/>
            <a:ext cx="4074160" cy="2442210"/>
          </a:xfrm>
          <a:prstGeom prst="rect">
            <a:avLst/>
          </a:prstGeom>
        </p:spPr>
      </p:pic>
      <p:pic>
        <p:nvPicPr>
          <p:cNvPr id="20" name="图片 19"/>
          <p:cNvPicPr>
            <a:picLocks noChangeAspect="1"/>
          </p:cNvPicPr>
          <p:nvPr/>
        </p:nvPicPr>
        <p:blipFill>
          <a:blip r:embed="rId7"/>
          <a:stretch>
            <a:fillRect/>
          </a:stretch>
        </p:blipFill>
        <p:spPr>
          <a:xfrm>
            <a:off x="18127345" y="4415790"/>
            <a:ext cx="3940810" cy="2374265"/>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Differential contact</a:t>
            </a:r>
            <a:endParaRPr lang="en-US" dirty="0"/>
          </a:p>
        </p:txBody>
      </p:sp>
      <p:sp>
        <p:nvSpPr>
          <p:cNvPr id="8" name="Text Placeholder 1"/>
          <p:cNvSpPr>
            <a:spLocks noGrp="1"/>
          </p:cNvSpPr>
          <p:nvPr>
            <p:ph type="body" idx="1"/>
          </p:nvPr>
        </p:nvSpPr>
        <p:spPr>
          <a:xfrm>
            <a:off x="2032000" y="2472497"/>
            <a:ext cx="20320000" cy="10160001"/>
          </a:xfrm>
        </p:spPr>
        <p:txBody>
          <a:bodyPr/>
          <a:lstStyle/>
          <a:p>
            <a:r>
              <a:rPr lang="en-US" dirty="0"/>
              <a:t>HiCcompare</a:t>
            </a:r>
            <a:endParaRPr lang="en-US" dirty="0"/>
          </a:p>
          <a:p>
            <a:r>
              <a:rPr lang="en-US" sz="4400" dirty="0"/>
              <a:t>Delta heatmap</a:t>
            </a:r>
            <a:endParaRPr lang="en-US" sz="4400" dirty="0"/>
          </a:p>
          <a:p>
            <a:pPr marL="444500" lvl="1" indent="0">
              <a:buNone/>
            </a:pPr>
            <a:endParaRPr lang="en-US" dirty="0"/>
          </a:p>
        </p:txBody>
      </p:sp>
      <p:pic>
        <p:nvPicPr>
          <p:cNvPr id="4" name="图片 3"/>
          <p:cNvPicPr>
            <a:picLocks noChangeAspect="1"/>
          </p:cNvPicPr>
          <p:nvPr/>
        </p:nvPicPr>
        <p:blipFill>
          <a:blip r:embed="rId1"/>
          <a:stretch>
            <a:fillRect/>
          </a:stretch>
        </p:blipFill>
        <p:spPr>
          <a:xfrm>
            <a:off x="8305800" y="6533310"/>
            <a:ext cx="14173200" cy="3876675"/>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Differential contact</a:t>
            </a:r>
            <a:endParaRPr lang="en-US" dirty="0"/>
          </a:p>
        </p:txBody>
      </p:sp>
      <p:sp>
        <p:nvSpPr>
          <p:cNvPr id="8" name="Text Placeholder 1"/>
          <p:cNvSpPr>
            <a:spLocks noGrp="1"/>
          </p:cNvSpPr>
          <p:nvPr>
            <p:ph type="body" idx="1"/>
          </p:nvPr>
        </p:nvSpPr>
        <p:spPr>
          <a:xfrm>
            <a:off x="300355" y="1869440"/>
            <a:ext cx="15167610" cy="9678670"/>
          </a:xfrm>
        </p:spPr>
        <p:txBody>
          <a:bodyPr/>
          <a:lstStyle/>
          <a:p>
            <a:r>
              <a:rPr lang="en-US" altLang="zh-CN" sz="3600" dirty="0"/>
              <a:t>HiCcompare is an R-package for joint normalization and comparison of HI-C datasets</a:t>
            </a:r>
            <a:endParaRPr lang="en-US" altLang="zh-CN" sz="3600" dirty="0"/>
          </a:p>
          <a:p>
            <a:r>
              <a:rPr lang="en-US" altLang="zh-CN" sz="3600" dirty="0"/>
              <a:t>CDesk compare process:</a:t>
            </a:r>
            <a:endParaRPr lang="en-US" altLang="zh-CN" sz="3600" dirty="0"/>
          </a:p>
          <a:p>
            <a:pPr lvl="1"/>
            <a:r>
              <a:rPr lang="en-US" altLang="zh-CN" sz="3435" dirty="0"/>
              <a:t>1. Reads the .hic file and straw the contact matrix</a:t>
            </a:r>
            <a:endParaRPr lang="en-US" altLang="zh-CN" sz="3435" dirty="0"/>
          </a:p>
          <a:p>
            <a:pPr lvl="1"/>
            <a:r>
              <a:rPr lang="en-US" altLang="zh-CN" sz="3435" dirty="0"/>
              <a:t>2. Create hic.table object from a sparse upper triangular Hi-C matrix</a:t>
            </a:r>
            <a:endParaRPr lang="en-US" altLang="zh-CN" sz="3435" dirty="0"/>
          </a:p>
          <a:p>
            <a:pPr lvl="1"/>
            <a:r>
              <a:rPr lang="en-US" altLang="zh-CN" sz="3435" dirty="0"/>
              <a:t>3. Perform joint loess normalization on two Hi-C datasets</a:t>
            </a:r>
            <a:endParaRPr lang="en-US" altLang="zh-CN" sz="3435" dirty="0"/>
          </a:p>
          <a:p>
            <a:pPr lvl="1"/>
            <a:r>
              <a:rPr lang="en-US" altLang="zh-CN" sz="3435" dirty="0"/>
              <a:t>4. Detect differences between two jointly normalized Hi-C datasets.</a:t>
            </a:r>
            <a:endParaRPr lang="en-US" altLang="zh-CN" sz="3435" dirty="0"/>
          </a:p>
          <a:p>
            <a:pPr lvl="1"/>
            <a:r>
              <a:rPr lang="en-US" altLang="zh-CN" sz="3435" dirty="0"/>
              <a:t>5. MD plot visualization</a:t>
            </a:r>
            <a:endParaRPr lang="en-US" altLang="zh-CN" sz="3435" dirty="0"/>
          </a:p>
          <a:p>
            <a:pPr lvl="1"/>
            <a:r>
              <a:rPr lang="en-US" altLang="zh-CN" sz="3435" dirty="0"/>
              <a:t>6. Straw the o/e matrix and do delta plot visualization</a:t>
            </a:r>
            <a:endParaRPr lang="en-US" altLang="zh-CN" sz="3435" dirty="0"/>
          </a:p>
        </p:txBody>
      </p:sp>
      <p:sp>
        <p:nvSpPr>
          <p:cNvPr id="2" name="TextBox 5"/>
          <p:cNvSpPr txBox="1"/>
          <p:nvPr/>
        </p:nvSpPr>
        <p:spPr>
          <a:xfrm>
            <a:off x="18042255" y="12564745"/>
            <a:ext cx="6130925" cy="7715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p>
            <a:r>
              <a:rPr lang="en-US" altLang="zh-CN" dirty="0"/>
              <a:t>Credit</a:t>
            </a:r>
            <a:r>
              <a:rPr lang="zh-CN" altLang="en-US" dirty="0"/>
              <a:t> </a:t>
            </a:r>
            <a:r>
              <a:rPr lang="en-US" altLang="zh-CN" dirty="0"/>
              <a:t>: Yuhao Wu, Zejie Lin</a:t>
            </a:r>
            <a:endParaRPr lang="en-US"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827530"/>
            <a:ext cx="6442075" cy="1037590"/>
          </a:xfrm>
        </p:spPr>
        <p:txBody>
          <a:bodyPr>
            <a:normAutofit/>
          </a:bodyPr>
          <a:lstStyle/>
          <a:p>
            <a:pPr marL="0" indent="0">
              <a:buNone/>
            </a:pPr>
            <a:r>
              <a:rPr lang="en-US" sz="3600" b="1" dirty="0"/>
              <a:t>- Differential contact</a:t>
            </a:r>
            <a:endParaRPr lang="en-US" altLang="zh-CN" sz="3600" dirty="0"/>
          </a:p>
        </p:txBody>
      </p:sp>
      <p:sp>
        <p:nvSpPr>
          <p:cNvPr id="3" name="Title 2"/>
          <p:cNvSpPr>
            <a:spLocks noGrp="1"/>
          </p:cNvSpPr>
          <p:nvPr>
            <p:ph type="title"/>
          </p:nvPr>
        </p:nvSpPr>
        <p:spPr/>
        <p:txBody>
          <a:bodyPr/>
          <a:lstStyle/>
          <a:p>
            <a:r>
              <a:rPr lang="en-US" altLang="zh-CN" dirty="0">
                <a:sym typeface="+mn-ea"/>
              </a:rPr>
              <a:t>Differential contact</a:t>
            </a:r>
            <a:endParaRPr lang="en-US" altLang="zh-CN" sz="4400" dirty="0"/>
          </a:p>
        </p:txBody>
      </p:sp>
      <p:sp>
        <p:nvSpPr>
          <p:cNvPr id="4" name="文本框 3"/>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p:cNvSpPr txBox="1"/>
          <p:nvPr/>
        </p:nvSpPr>
        <p:spPr>
          <a:xfrm>
            <a:off x="273050" y="4645660"/>
            <a:ext cx="17479010" cy="221234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lnSpc>
                <a:spcPct val="125000"/>
              </a:lnSpc>
              <a:defRPr sz="1800" b="0">
                <a:solidFill>
                  <a:srgbClr val="FFFFFF"/>
                </a:solidFill>
                <a:latin typeface="Monaco"/>
                <a:ea typeface="Monaco"/>
                <a:cs typeface="Monaco"/>
                <a:sym typeface="Monaco"/>
              </a:defRPr>
            </a:pPr>
            <a:r>
              <a:rPr lang="en-US" altLang="zh-CN" sz="2400" dirty="0"/>
              <a:t>CDesk HiC compare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--hic1 /mnt/zhangzheting/cdesk_development/HIC/test_matrix/Hi-C_early_2-cell.100000N.mcool@100000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--hic2 /mnt/zhangzheting/cdesk_development/HIC/test_matrix/Hi-C_8-cell.100k.cool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-o /mnt/linzejie/CDesk_test/result/5.HiC/9.compare --chr chr5</a:t>
            </a:r>
            <a:endParaRPr lang="en-US" altLang="zh-CN" sz="2400" dirty="0"/>
          </a:p>
        </p:txBody>
      </p:sp>
      <p:sp>
        <p:nvSpPr>
          <p:cNvPr id="7" name="Content Placeholder 2"/>
          <p:cNvSpPr>
            <a:spLocks noGrp="1"/>
          </p:cNvSpPr>
          <p:nvPr/>
        </p:nvSpPr>
        <p:spPr>
          <a:xfrm>
            <a:off x="1626870" y="7331075"/>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5" name="Content Placeholder 2"/>
          <p:cNvSpPr>
            <a:spLocks noGrp="1"/>
          </p:cNvSpPr>
          <p:nvPr/>
        </p:nvSpPr>
        <p:spPr>
          <a:xfrm>
            <a:off x="1758950" y="412623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en-GB" sz="2800" b="1" dirty="0">
                <a:ea typeface="Calibri" panose="020F0502020204030204" charset="0"/>
                <a:sym typeface="+mn-ea"/>
              </a:rPr>
              <a:t>Input command line:</a:t>
            </a:r>
            <a:endParaRPr lang="en-US" sz="2800" dirty="0">
              <a:sym typeface="+mn-ea"/>
            </a:endParaRPr>
          </a:p>
        </p:txBody>
      </p:sp>
      <p:graphicFrame>
        <p:nvGraphicFramePr>
          <p:cNvPr id="10" name="表格 9"/>
          <p:cNvGraphicFramePr>
            <a:graphicFrameLocks noGrp="1"/>
          </p:cNvGraphicFramePr>
          <p:nvPr>
            <p:custDataLst>
              <p:tags r:id="rId1"/>
            </p:custDataLst>
          </p:nvPr>
        </p:nvGraphicFramePr>
        <p:xfrm>
          <a:off x="1758950" y="8041005"/>
          <a:ext cx="8399145" cy="4643755"/>
        </p:xfrm>
        <a:graphic>
          <a:graphicData uri="http://schemas.openxmlformats.org/drawingml/2006/table">
            <a:tbl>
              <a:tblPr>
                <a:tableStyleId>{5940675A-B579-460E-94D1-54222C63F5DA}</a:tableStyleId>
              </a:tblPr>
              <a:tblGrid>
                <a:gridCol w="2893695"/>
                <a:gridCol w="3978910"/>
                <a:gridCol w="1526540"/>
              </a:tblGrid>
              <a:tr h="457200">
                <a:tc>
                  <a:txBody>
                    <a:bodyPr/>
                    <a:lstStyle/>
                    <a:p>
                      <a:pPr marL="0" marR="0" algn="ctr">
                        <a:buNone/>
                      </a:pPr>
                      <a:r>
                        <a:rPr lang="zh-CN" altLang="en-US" sz="2400" b="0" kern="100" dirty="0">
                          <a:effectLst/>
                          <a:latin typeface="+mn-ea"/>
                          <a:cs typeface="+mn-ea"/>
                        </a:rPr>
                        <a:t>参数</a:t>
                      </a:r>
                      <a:r>
                        <a:rPr lang="en-US" sz="2400" b="0" kern="100" baseline="30000">
                          <a:effectLst/>
                          <a:latin typeface="+mn-ea"/>
                          <a:cs typeface="+mn-ea"/>
                          <a:sym typeface="+mn-ea"/>
                        </a:rPr>
                        <a:t>√</a:t>
                      </a:r>
                      <a:r>
                        <a:rPr lang="zh-CN" altLang="en-US" sz="2400" b="0" kern="100" baseline="30000">
                          <a:effectLst/>
                          <a:latin typeface="+mn-ea"/>
                          <a:cs typeface="+mn-ea"/>
                          <a:sym typeface="+mn-ea"/>
                        </a:rPr>
                        <a:t>必要</a:t>
                      </a:r>
                      <a:endParaRPr lang="zh-CN" altLang="en-US" sz="2400" b="0" kern="100" baseline="30000" dirty="0">
                        <a:effectLst/>
                        <a:latin typeface="+mn-ea"/>
                        <a:cs typeface="+mn-ea"/>
                        <a:sym typeface="+mn-ea"/>
                      </a:endParaRPr>
                    </a:p>
                  </a:txBody>
                  <a:tcPr marL="68580" marR="68580" anchor="ctr">
                    <a:solidFill>
                      <a:schemeClr val="bg2"/>
                    </a:solidFill>
                  </a:tcPr>
                </a:tc>
                <a:tc>
                  <a:txBody>
                    <a:bodyPr/>
                    <a:lstStyle/>
                    <a:p>
                      <a:pPr marL="0" marR="0" algn="ctr">
                        <a:buNone/>
                      </a:pPr>
                      <a:r>
                        <a:rPr lang="zh-CN" altLang="en-US" sz="2400" b="0" kern="100" dirty="0">
                          <a:effectLst/>
                          <a:latin typeface="+mn-ea"/>
                        </a:rPr>
                        <a:t>描述</a:t>
                      </a:r>
                      <a:endParaRPr lang="zh-CN" altLang="en-US" sz="2400" b="0" kern="100" dirty="0">
                        <a:effectLst/>
                        <a:latin typeface="+mn-ea"/>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0" kern="100" dirty="0">
                          <a:effectLst/>
                          <a:latin typeface="+mn-ea"/>
                        </a:rPr>
                        <a:t>默认值</a:t>
                      </a:r>
                      <a:endParaRPr lang="zh-CN" altLang="en-US" sz="2400" b="0" kern="100" dirty="0">
                        <a:effectLst/>
                        <a:latin typeface="+mn-ea"/>
                        <a:cs typeface="Times New Roman" panose="02020603050405020304" pitchFamily="18" charset="0"/>
                      </a:endParaRPr>
                    </a:p>
                  </a:txBody>
                  <a:tcPr marL="68580" marR="68580" anchor="ctr">
                    <a:solidFill>
                      <a:schemeClr val="bg2"/>
                    </a:solidFill>
                  </a:tcPr>
                </a:tc>
              </a:tr>
              <a:tr h="457200">
                <a:tc>
                  <a:txBody>
                    <a:bodyPr/>
                    <a:lstStyle/>
                    <a:p>
                      <a:pPr marL="0" marR="0" algn="ctr">
                        <a:buNone/>
                      </a:pPr>
                      <a:r>
                        <a:rPr lang="en-US" sz="2400" b="0" kern="100">
                          <a:effectLst/>
                          <a:latin typeface="+mn-ea"/>
                        </a:rPr>
                        <a:t>--hic1</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zh-CN" altLang="en-US" sz="2400" b="0" kern="100">
                          <a:effectLst/>
                          <a:latin typeface="+mn-ea"/>
                          <a:cs typeface="+mn-ea"/>
                        </a:rPr>
                        <a:t>第一个</a:t>
                      </a:r>
                      <a:r>
                        <a:rPr lang="en-US" sz="2400" b="0" kern="100">
                          <a:effectLst/>
                          <a:latin typeface="+mn-ea"/>
                          <a:cs typeface="+mn-ea"/>
                        </a:rPr>
                        <a:t>.hic</a:t>
                      </a:r>
                      <a:r>
                        <a:rPr lang="zh-CN" altLang="en-US" sz="2400" b="0" kern="100">
                          <a:effectLst/>
                          <a:latin typeface="+mn-ea"/>
                          <a:cs typeface="+mn-ea"/>
                        </a:rPr>
                        <a:t>文件</a:t>
                      </a:r>
                      <a:r>
                        <a:rPr lang="en-US" altLang="zh-CN" sz="2400" b="0" kern="100">
                          <a:effectLst/>
                          <a:latin typeface="+mn-ea"/>
                          <a:cs typeface="+mn-ea"/>
                        </a:rPr>
                        <a:t>(control)</a:t>
                      </a:r>
                      <a:endParaRPr lang="en-US" altLang="zh-CN" sz="2400" b="0" kern="100">
                        <a:effectLst/>
                        <a:latin typeface="+mn-ea"/>
                        <a:cs typeface="+mn-ea"/>
                      </a:endParaRPr>
                    </a:p>
                  </a:txBody>
                  <a:tcPr marL="68580" marR="68580" anchor="ctr"/>
                </a:tc>
                <a:tc>
                  <a:txBody>
                    <a:bodyPr/>
                    <a:lstStyle/>
                    <a:p>
                      <a:pPr marL="0" marR="0" algn="ctr">
                        <a:buNone/>
                      </a:pPr>
                      <a:r>
                        <a:rPr lang="en-US" altLang="zh-CN" sz="2400" b="0" kern="100" dirty="0">
                          <a:effectLst/>
                          <a:latin typeface="+mn-ea"/>
                        </a:rPr>
                        <a:t>-</a:t>
                      </a:r>
                      <a:endParaRPr lang="en-US" altLang="zh-CN" sz="2400" b="0" kern="100" dirty="0">
                        <a:effectLst/>
                        <a:latin typeface="+mn-ea"/>
                        <a:cs typeface="Times New Roman" panose="02020603050405020304" pitchFamily="18" charset="0"/>
                      </a:endParaRPr>
                    </a:p>
                  </a:txBody>
                  <a:tcPr marL="68580" marR="68580" anchor="ctr"/>
                </a:tc>
              </a:tr>
              <a:tr h="457200">
                <a:tc>
                  <a:txBody>
                    <a:bodyPr/>
                    <a:lstStyle/>
                    <a:p>
                      <a:pPr marL="0" marR="0" algn="ctr">
                        <a:buNone/>
                      </a:pPr>
                      <a:r>
                        <a:rPr lang="en-US" sz="2400" b="0" kern="100">
                          <a:effectLst/>
                          <a:latin typeface="+mn-ea"/>
                        </a:rPr>
                        <a:t>-hic2</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zh-CN" altLang="en-US" sz="2400" b="0" kern="100">
                          <a:effectLst/>
                          <a:latin typeface="+mn-ea"/>
                          <a:cs typeface="+mn-ea"/>
                          <a:sym typeface="+mn-ea"/>
                        </a:rPr>
                        <a:t>第二个</a:t>
                      </a:r>
                      <a:r>
                        <a:rPr lang="en-US" sz="2400" b="0" kern="100">
                          <a:effectLst/>
                          <a:latin typeface="+mn-ea"/>
                          <a:cs typeface="+mn-ea"/>
                          <a:sym typeface="+mn-ea"/>
                        </a:rPr>
                        <a:t>.hic</a:t>
                      </a:r>
                      <a:r>
                        <a:rPr lang="zh-CN" altLang="en-US" sz="2400" b="0" kern="100">
                          <a:effectLst/>
                          <a:latin typeface="+mn-ea"/>
                          <a:cs typeface="+mn-ea"/>
                          <a:sym typeface="+mn-ea"/>
                        </a:rPr>
                        <a:t>文件</a:t>
                      </a:r>
                      <a:endParaRPr lang="zh-CN" sz="24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400" b="0" kern="100">
                          <a:effectLst/>
                          <a:latin typeface="+mn-ea"/>
                        </a:rPr>
                        <a:t>-</a:t>
                      </a:r>
                      <a:endParaRPr lang="en-US" altLang="zh-CN" sz="2400" b="0" kern="100">
                        <a:effectLst/>
                        <a:latin typeface="+mn-ea"/>
                        <a:cs typeface="Times New Roman" panose="02020603050405020304" pitchFamily="18" charset="0"/>
                      </a:endParaRPr>
                    </a:p>
                  </a:txBody>
                  <a:tcPr marL="68580" marR="68580" anchor="ctr"/>
                </a:tc>
              </a:tr>
              <a:tr h="457200">
                <a:tc>
                  <a:txBody>
                    <a:bodyPr/>
                    <a:lstStyle/>
                    <a:p>
                      <a:pPr marL="0" marR="0" algn="ctr">
                        <a:buNone/>
                      </a:pPr>
                      <a:r>
                        <a:rPr lang="en-US" sz="2400" b="0" kern="100">
                          <a:effectLst/>
                          <a:latin typeface="+mn-ea"/>
                          <a:sym typeface="+mn-ea"/>
                        </a:rPr>
                        <a:t>-o</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zh-CN" altLang="en-US" sz="2400" b="0" kern="100">
                          <a:effectLst/>
                          <a:latin typeface="+mn-ea"/>
                        </a:rPr>
                        <a:t>输出位置</a:t>
                      </a:r>
                      <a:endParaRPr lang="zh-CN" altLang="en-US" sz="2400" b="0" kern="100">
                        <a:effectLst/>
                        <a:latin typeface="+mn-ea"/>
                      </a:endParaRPr>
                    </a:p>
                  </a:txBody>
                  <a:tcPr marL="68580" marR="68580" anchor="ctr"/>
                </a:tc>
                <a:tc>
                  <a:txBody>
                    <a:bodyPr/>
                    <a:lstStyle/>
                    <a:p>
                      <a:pPr marL="0" marR="0" algn="ctr">
                        <a:buNone/>
                      </a:pPr>
                      <a:r>
                        <a:rPr lang="en-US" altLang="zh-CN" sz="2400" b="0" kern="100">
                          <a:effectLst/>
                          <a:latin typeface="+mn-ea"/>
                          <a:cs typeface="Times New Roman" panose="02020603050405020304" pitchFamily="18" charset="0"/>
                        </a:rPr>
                        <a:t>-</a:t>
                      </a:r>
                      <a:endParaRPr lang="en-US" altLang="zh-CN" sz="2400" b="0" kern="100">
                        <a:effectLst/>
                        <a:latin typeface="+mn-ea"/>
                        <a:cs typeface="Times New Roman" panose="02020603050405020304" pitchFamily="18" charset="0"/>
                      </a:endParaRPr>
                    </a:p>
                  </a:txBody>
                  <a:tcPr marL="68580" marR="68580" anchor="ctr"/>
                </a:tc>
              </a:tr>
              <a:tr h="822960">
                <a:tc>
                  <a:txBody>
                    <a:bodyPr/>
                    <a:lstStyle/>
                    <a:p>
                      <a:pPr marL="0" marR="0" algn="ctr">
                        <a:buNone/>
                      </a:pPr>
                      <a:r>
                        <a:rPr lang="en-US" sz="2400" b="0" kern="100">
                          <a:effectLst/>
                          <a:latin typeface="+mn-ea"/>
                          <a:sym typeface="+mn-ea"/>
                        </a:rPr>
                        <a:t>--chr</a:t>
                      </a:r>
                      <a:r>
                        <a:rPr lang="en-US" sz="2400" b="0" kern="100" baseline="30000">
                          <a:effectLst/>
                          <a:latin typeface="+mn-ea"/>
                          <a:sym typeface="+mn-ea"/>
                        </a:rPr>
                        <a:t>√</a:t>
                      </a:r>
                      <a:endParaRPr lang="en-US" sz="24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400" b="0" kern="100" dirty="0">
                          <a:effectLst/>
                          <a:latin typeface="+mn-ea"/>
                          <a:cs typeface="+mn-ea"/>
                          <a:sym typeface="+mn-ea"/>
                        </a:rPr>
                        <a:t>指定染色体</a:t>
                      </a:r>
                      <a:endParaRPr lang="zh-CN" altLang="en-US" sz="2400" b="0" kern="100" dirty="0">
                        <a:effectLst/>
                        <a:latin typeface="+mn-ea"/>
                        <a:cs typeface="+mn-ea"/>
                        <a:sym typeface="+mn-ea"/>
                      </a:endParaRPr>
                    </a:p>
                  </a:txBody>
                  <a:tcPr marL="68580" marR="68580" anchor="ctr"/>
                </a:tc>
                <a:tc>
                  <a:txBody>
                    <a:bodyPr/>
                    <a:lstStyle/>
                    <a:p>
                      <a:pPr marL="0" marR="0" algn="ctr">
                        <a:buNone/>
                      </a:pPr>
                      <a:r>
                        <a:rPr lang="zh-CN" altLang="en-US" sz="2400" b="0" kern="100">
                          <a:effectLst/>
                          <a:latin typeface="+mn-ea"/>
                        </a:rPr>
                        <a:t> </a:t>
                      </a:r>
                      <a:r>
                        <a:rPr lang="en-US" altLang="zh-CN" sz="2400" b="0" kern="100">
                          <a:effectLst/>
                          <a:latin typeface="+mn-ea"/>
                        </a:rPr>
                        <a:t>-</a:t>
                      </a:r>
                      <a:endParaRPr lang="en-US" altLang="zh-CN" sz="2400" b="0" kern="100">
                        <a:effectLst/>
                        <a:latin typeface="+mn-ea"/>
                        <a:cs typeface="Times New Roman" panose="02020603050405020304" pitchFamily="18" charset="0"/>
                      </a:endParaRPr>
                    </a:p>
                  </a:txBody>
                  <a:tcPr marL="68580" marR="68580" anchor="ctr"/>
                </a:tc>
              </a:tr>
            </a:tbl>
          </a:graphicData>
        </a:graphic>
      </p:graphicFrame>
      <p:pic>
        <p:nvPicPr>
          <p:cNvPr id="8" name="图片 7"/>
          <p:cNvPicPr>
            <a:picLocks noChangeAspect="1"/>
          </p:cNvPicPr>
          <p:nvPr/>
        </p:nvPicPr>
        <p:blipFill>
          <a:blip r:embed="rId2"/>
          <a:stretch>
            <a:fillRect/>
          </a:stretch>
        </p:blipFill>
        <p:spPr>
          <a:xfrm>
            <a:off x="19481165" y="8933180"/>
            <a:ext cx="4579620" cy="3886200"/>
          </a:xfrm>
          <a:prstGeom prst="rect">
            <a:avLst/>
          </a:prstGeom>
        </p:spPr>
      </p:pic>
      <p:pic>
        <p:nvPicPr>
          <p:cNvPr id="9" name="图片 8"/>
          <p:cNvPicPr>
            <a:picLocks noChangeAspect="1"/>
          </p:cNvPicPr>
          <p:nvPr/>
        </p:nvPicPr>
        <p:blipFill>
          <a:blip r:embed="rId3"/>
          <a:stretch>
            <a:fillRect/>
          </a:stretch>
        </p:blipFill>
        <p:spPr>
          <a:xfrm>
            <a:off x="18605500" y="1827690"/>
            <a:ext cx="4145280" cy="4145280"/>
          </a:xfrm>
          <a:prstGeom prst="rect">
            <a:avLst/>
          </a:prstGeom>
        </p:spPr>
      </p:pic>
      <p:pic>
        <p:nvPicPr>
          <p:cNvPr id="12" name="图片 11"/>
          <p:cNvPicPr>
            <a:picLocks noChangeAspect="1"/>
          </p:cNvPicPr>
          <p:nvPr/>
        </p:nvPicPr>
        <p:blipFill>
          <a:blip r:embed="rId4"/>
          <a:stretch>
            <a:fillRect/>
          </a:stretch>
        </p:blipFill>
        <p:spPr>
          <a:xfrm>
            <a:off x="17939148" y="5972574"/>
            <a:ext cx="4260452" cy="4260452"/>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Pre-process Pipeline</a:t>
            </a:r>
            <a:endParaRPr lang="en-US" dirty="0"/>
          </a:p>
        </p:txBody>
      </p:sp>
      <p:grpSp>
        <p:nvGrpSpPr>
          <p:cNvPr id="4" name="Group"/>
          <p:cNvGrpSpPr/>
          <p:nvPr/>
        </p:nvGrpSpPr>
        <p:grpSpPr>
          <a:xfrm>
            <a:off x="18457346" y="5364431"/>
            <a:ext cx="5375910" cy="5212080"/>
            <a:chOff x="0" y="0"/>
            <a:chExt cx="5020205" cy="4867437"/>
          </a:xfrm>
        </p:grpSpPr>
        <p:sp>
          <p:nvSpPr>
            <p:cNvPr id="5" name="Rounded Rectangle"/>
            <p:cNvSpPr/>
            <p:nvPr/>
          </p:nvSpPr>
          <p:spPr>
            <a:xfrm>
              <a:off x="0" y="0"/>
              <a:ext cx="5020205" cy="4867437"/>
            </a:xfrm>
            <a:prstGeom prst="roundRect">
              <a:avLst>
                <a:gd name="adj" fmla="val 9458"/>
              </a:avLst>
            </a:prstGeom>
            <a:solidFill>
              <a:srgbClr val="FFFFFF"/>
            </a:solidFill>
            <a:ln w="25400" cap="flat">
              <a:solidFill>
                <a:schemeClr val="accent1">
                  <a:hueOff val="114395"/>
                  <a:lumOff val="-24943"/>
                </a:schemeClr>
              </a:solidFill>
              <a:prstDash val="solid"/>
              <a:miter lim="400000"/>
            </a:ln>
            <a:effectLst/>
          </p:spPr>
          <p:txBody>
            <a:bodyPr wrap="square" lIns="71437" tIns="71437" rIns="71437" bIns="71437" numCol="1" anchor="ctr">
              <a:noAutofit/>
            </a:bodyPr>
            <a:lstStyle/>
            <a:p>
              <a:pPr>
                <a:defRPr sz="3000">
                  <a:solidFill>
                    <a:srgbClr val="FFFFFF"/>
                  </a:solidFill>
                </a:defRPr>
              </a:pPr>
              <a:r>
                <a:t>测序数据量=目标区域大小×测序深度</a:t>
              </a:r>
            </a:p>
          </p:txBody>
        </p:sp>
        <p:grpSp>
          <p:nvGrpSpPr>
            <p:cNvPr id="6" name="Group"/>
            <p:cNvGrpSpPr/>
            <p:nvPr/>
          </p:nvGrpSpPr>
          <p:grpSpPr>
            <a:xfrm>
              <a:off x="202930" y="127000"/>
              <a:ext cx="4614345" cy="1016000"/>
              <a:chOff x="0" y="0"/>
              <a:chExt cx="4614344" cy="1016000"/>
            </a:xfrm>
          </p:grpSpPr>
          <p:sp>
            <p:nvSpPr>
              <p:cNvPr id="8" name="Rectangle"/>
              <p:cNvSpPr/>
              <p:nvPr/>
            </p:nvSpPr>
            <p:spPr>
              <a:xfrm>
                <a:off x="507703" y="0"/>
                <a:ext cx="4106641" cy="1016000"/>
              </a:xfrm>
              <a:prstGeom prst="rect">
                <a:avLst/>
              </a:prstGeom>
              <a:gradFill flip="none" rotWithShape="1">
                <a:gsLst>
                  <a:gs pos="0">
                    <a:srgbClr val="FFFFFF"/>
                  </a:gs>
                  <a:gs pos="100000">
                    <a:srgbClr val="144168"/>
                  </a:gs>
                </a:gsLst>
                <a:lin ang="10800000" scaled="0"/>
              </a:gradFill>
              <a:ln w="12700" cap="flat">
                <a:noFill/>
                <a:miter lim="400000"/>
              </a:ln>
              <a:effectLst/>
            </p:spPr>
            <p:txBody>
              <a:bodyPr wrap="square" lIns="71437" tIns="71437" rIns="71437" bIns="71437" numCol="1" anchor="ctr">
                <a:noAutofit/>
              </a:bodyPr>
              <a:lstStyle/>
              <a:p>
                <a:pPr>
                  <a:defRPr sz="3000">
                    <a:solidFill>
                      <a:srgbClr val="FFFFFF"/>
                    </a:solidFill>
                  </a:defRPr>
                </a:pPr>
              </a:p>
            </p:txBody>
          </p:sp>
          <p:sp>
            <p:nvSpPr>
              <p:cNvPr id="9" name="1"/>
              <p:cNvSpPr/>
              <p:nvPr/>
            </p:nvSpPr>
            <p:spPr>
              <a:xfrm>
                <a:off x="0" y="0"/>
                <a:ext cx="1016000" cy="1016000"/>
              </a:xfrm>
              <a:prstGeom prst="ellipse">
                <a:avLst/>
              </a:prstGeom>
              <a:solidFill>
                <a:srgbClr val="144168"/>
              </a:solidFill>
              <a:ln w="12700" cap="flat">
                <a:noFill/>
                <a:miter lim="400000"/>
              </a:ln>
              <a:effectLst/>
            </p:spPr>
            <p:txBody>
              <a:bodyPr wrap="square" lIns="71437" tIns="71437" rIns="71437" bIns="71437" numCol="1" anchor="ctr">
                <a:noAutofit/>
              </a:bodyPr>
              <a:lstStyle>
                <a:lvl1pPr>
                  <a:defRPr sz="3000">
                    <a:solidFill>
                      <a:srgbClr val="FFFFFF"/>
                    </a:solidFill>
                  </a:defRPr>
                </a:lvl1pPr>
              </a:lstStyle>
              <a:p>
                <a:r>
                  <a:t>1</a:t>
                </a:r>
              </a:p>
            </p:txBody>
          </p:sp>
          <p:sp>
            <p:nvSpPr>
              <p:cNvPr id="10" name="如何计算测序量"/>
              <p:cNvSpPr txBox="1"/>
              <p:nvPr/>
            </p:nvSpPr>
            <p:spPr>
              <a:xfrm>
                <a:off x="1016000" y="81354"/>
                <a:ext cx="2709074" cy="853293"/>
              </a:xfrm>
              <a:prstGeom prst="rect">
                <a:avLst/>
              </a:prstGeom>
              <a:noFill/>
              <a:ln w="12700" cap="flat">
                <a:noFill/>
                <a:miter lim="400000"/>
              </a:ln>
              <a:effectLst/>
            </p:spPr>
            <p:txBody>
              <a:bodyPr wrap="square" lIns="71437" tIns="71437" rIns="71437" bIns="71437" numCol="1" anchor="ctr">
                <a:spAutoFit/>
              </a:bodyPr>
              <a:lstStyle>
                <a:lvl1pPr>
                  <a:defRPr sz="25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l"/>
                <a:r>
                  <a:rPr lang="en-US" dirty="0">
                    <a:solidFill>
                      <a:schemeClr val="tx1"/>
                    </a:solidFill>
                  </a:rPr>
                  <a:t>Raw data vs. Clean data</a:t>
                </a:r>
                <a:r>
                  <a:rPr lang="zh-CN" altLang="en-US" dirty="0">
                    <a:solidFill>
                      <a:schemeClr val="tx1"/>
                    </a:solidFill>
                  </a:rPr>
                  <a:t>？</a:t>
                </a:r>
                <a:endParaRPr dirty="0">
                  <a:solidFill>
                    <a:schemeClr val="tx1"/>
                  </a:solidFill>
                </a:endParaRPr>
              </a:p>
            </p:txBody>
          </p:sp>
        </p:grpSp>
        <p:sp>
          <p:nvSpPr>
            <p:cNvPr id="7" name="150PE"/>
            <p:cNvSpPr/>
            <p:nvPr/>
          </p:nvSpPr>
          <p:spPr>
            <a:xfrm>
              <a:off x="331996" y="1449884"/>
              <a:ext cx="4356210" cy="3119729"/>
            </a:xfrm>
            <a:prstGeom prst="rect">
              <a:avLst/>
            </a:prstGeom>
            <a:noFill/>
            <a:ln w="12700" cap="flat">
              <a:noFill/>
              <a:miter lim="400000"/>
            </a:ln>
            <a:effectLst/>
          </p:spPr>
          <p:txBody>
            <a:bodyPr wrap="square" lIns="71437" tIns="71437" rIns="71437" bIns="71437" numCol="1" anchor="ctr">
              <a:noAutofit/>
            </a:bodyPr>
            <a:lstStyle>
              <a:lvl1pPr marL="277495" indent="-277495" algn="l">
                <a:buSzPct val="145000"/>
                <a:buChar char="•"/>
                <a:defRPr sz="2000"/>
              </a:lvl1pPr>
            </a:lstStyle>
            <a:p>
              <a:pPr marL="0" indent="0">
                <a:buNone/>
              </a:pPr>
            </a:p>
          </p:txBody>
        </p:sp>
      </p:grpSp>
      <p:sp>
        <p:nvSpPr>
          <p:cNvPr id="11" name="Text Placeholder 1"/>
          <p:cNvSpPr>
            <a:spLocks noGrp="1"/>
          </p:cNvSpPr>
          <p:nvPr>
            <p:ph type="body" idx="1"/>
          </p:nvPr>
        </p:nvSpPr>
        <p:spPr>
          <a:xfrm>
            <a:off x="2032000" y="2472497"/>
            <a:ext cx="20320000" cy="10160001"/>
          </a:xfrm>
        </p:spPr>
        <p:txBody>
          <a:bodyPr/>
          <a:lstStyle/>
          <a:p>
            <a:r>
              <a:rPr lang="en-US" dirty="0"/>
              <a:t>Bwa-mem; pairtools (add majsat or not ?)</a:t>
            </a:r>
            <a:r>
              <a:rPr lang="zh-CN" altLang="en-US" dirty="0"/>
              <a:t>😊</a:t>
            </a:r>
            <a:endParaRPr lang="en-US" dirty="0"/>
          </a:p>
          <a:p>
            <a:pPr marL="610870" lvl="1" indent="-610870"/>
            <a:r>
              <a:rPr lang="en-US" sz="4400" dirty="0" err="1"/>
              <a:t>HiCpro</a:t>
            </a:r>
            <a:r>
              <a:rPr lang="en-US" sz="4400" dirty="0"/>
              <a:t> </a:t>
            </a:r>
            <a:r>
              <a:rPr lang="zh-CN" altLang="en-US" sz="4400" dirty="0"/>
              <a:t>😐</a:t>
            </a:r>
            <a:endParaRPr lang="en-US" sz="4400" dirty="0"/>
          </a:p>
          <a:p>
            <a:pPr marL="444500" lvl="1" indent="0">
              <a:buNone/>
            </a:pPr>
            <a:endParaRPr lang="en-US"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Pre-process Pipeline</a:t>
            </a:r>
            <a:endParaRPr lang="en-US" dirty="0"/>
          </a:p>
        </p:txBody>
      </p:sp>
      <p:pic>
        <p:nvPicPr>
          <p:cNvPr id="64" name="图片 63"/>
          <p:cNvPicPr>
            <a:picLocks noChangeAspect="1"/>
          </p:cNvPicPr>
          <p:nvPr/>
        </p:nvPicPr>
        <p:blipFill>
          <a:blip r:embed="rId1"/>
          <a:stretch>
            <a:fillRect/>
          </a:stretch>
        </p:blipFill>
        <p:spPr>
          <a:xfrm>
            <a:off x="1893570" y="2896870"/>
            <a:ext cx="21365210" cy="6812915"/>
          </a:xfrm>
          <a:prstGeom prst="rect">
            <a:avLst/>
          </a:prstGeom>
        </p:spPr>
      </p:pic>
      <p:sp>
        <p:nvSpPr>
          <p:cNvPr id="6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Wei Shi, Zejie Lin</a:t>
            </a:r>
            <a:endParaRPr lang="en-US"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680210"/>
            <a:ext cx="6442075" cy="1037590"/>
          </a:xfrm>
        </p:spPr>
        <p:txBody>
          <a:bodyPr>
            <a:normAutofit/>
          </a:bodyPr>
          <a:lstStyle/>
          <a:p>
            <a:pPr marL="0" indent="0">
              <a:buNone/>
            </a:pPr>
            <a:r>
              <a:rPr lang="en-US" sz="3600" b="1" dirty="0"/>
              <a:t>- Preprocess</a:t>
            </a:r>
            <a:endParaRPr lang="en-US" altLang="zh-CN" sz="3600" dirty="0"/>
          </a:p>
        </p:txBody>
      </p:sp>
      <p:sp>
        <p:nvSpPr>
          <p:cNvPr id="3" name="Title 2"/>
          <p:cNvSpPr>
            <a:spLocks noGrp="1"/>
          </p:cNvSpPr>
          <p:nvPr>
            <p:ph type="title"/>
          </p:nvPr>
        </p:nvSpPr>
        <p:spPr/>
        <p:txBody>
          <a:bodyPr/>
          <a:lstStyle/>
          <a:p>
            <a:r>
              <a:rPr lang="en-US" altLang="zh-CN" sz="4400" dirty="0"/>
              <a:t>Preprocess</a:t>
            </a:r>
            <a:endParaRPr lang="en-US" altLang="zh-CN" sz="4400" dirty="0"/>
          </a:p>
        </p:txBody>
      </p:sp>
      <p:sp>
        <p:nvSpPr>
          <p:cNvPr id="4" name="文本框 3"/>
          <p:cNvSpPr txBox="1"/>
          <p:nvPr/>
        </p:nvSpPr>
        <p:spPr>
          <a:xfrm>
            <a:off x="1250315" y="2827020"/>
            <a:ext cx="3230880" cy="5467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p:cNvSpPr txBox="1"/>
          <p:nvPr/>
        </p:nvSpPr>
        <p:spPr>
          <a:xfrm>
            <a:off x="1205865" y="4278630"/>
            <a:ext cx="12413615" cy="192722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lnSpc>
                <a:spcPct val="125000"/>
              </a:lnSpc>
              <a:defRPr sz="1800" b="0">
                <a:solidFill>
                  <a:srgbClr val="FFFFFF"/>
                </a:solidFill>
                <a:latin typeface="Monaco"/>
                <a:ea typeface="Monaco"/>
                <a:cs typeface="Monaco"/>
                <a:sym typeface="Monaco"/>
              </a:defRPr>
            </a:pPr>
            <a:r>
              <a:rPr lang="en-US" altLang="zh-CN" sz="2400" dirty="0"/>
              <a:t>CDesk HiC preprocess \</a:t>
            </a:r>
            <a:endParaRPr lang="en-US" altLang="zh-CN" sz="2400" dirty="0"/>
          </a:p>
          <a:p>
            <a:pPr lvl="1" algn="l" defTabSz="584200">
              <a:lnSpc>
                <a:spcPct val="125000"/>
              </a:lnSpc>
              <a:defRPr sz="1800" b="0">
                <a:solidFill>
                  <a:srgbClr val="FFFFFF"/>
                </a:solidFill>
                <a:latin typeface="Monaco"/>
                <a:ea typeface="Monaco"/>
                <a:cs typeface="Monaco"/>
                <a:sym typeface="Monaco"/>
              </a:defRPr>
            </a:pPr>
            <a:r>
              <a:rPr lang="en-US" altLang="zh-CN" sz="2400" dirty="0"/>
              <a:t>-i /mnt/linzejie/CDesk_test/data/5.HiC/1.preprocess -s mm10_plusmajsat \</a:t>
            </a:r>
            <a:endParaRPr lang="en-US" altLang="zh-CN" sz="2400" dirty="0"/>
          </a:p>
          <a:p>
            <a:pPr lvl="1" algn="l" defTabSz="584200">
              <a:lnSpc>
                <a:spcPct val="125000"/>
              </a:lnSpc>
              <a:defRPr sz="1800" b="0">
                <a:solidFill>
                  <a:srgbClr val="FFFFFF"/>
                </a:solidFill>
                <a:latin typeface="Monaco"/>
                <a:ea typeface="Monaco"/>
                <a:cs typeface="Monaco"/>
                <a:sym typeface="Monaco"/>
              </a:defRPr>
            </a:pPr>
            <a:r>
              <a:rPr lang="en-US" altLang="zh-CN" sz="2400" dirty="0"/>
              <a:t>-o /mnt/linzejie/CDesk_test/result/5.HiC/1.preprocess/test \</a:t>
            </a:r>
            <a:endParaRPr lang="en-US" altLang="zh-CN" sz="2400" dirty="0"/>
          </a:p>
          <a:p>
            <a:pPr lvl="1" algn="l" defTabSz="584200">
              <a:lnSpc>
                <a:spcPct val="125000"/>
              </a:lnSpc>
              <a:defRPr sz="1800" b="0">
                <a:solidFill>
                  <a:srgbClr val="FFFFFF"/>
                </a:solidFill>
                <a:latin typeface="Monaco"/>
                <a:ea typeface="Monaco"/>
                <a:cs typeface="Monaco"/>
                <a:sym typeface="Monaco"/>
              </a:defRPr>
            </a:pPr>
            <a:r>
              <a:rPr lang="en-US" altLang="zh-CN" sz="2400" dirty="0"/>
              <a:t>-t 100 -f -r 100000,1000000</a:t>
            </a:r>
            <a:endParaRPr lang="en-US" altLang="zh-CN" sz="2400" dirty="0"/>
          </a:p>
        </p:txBody>
      </p:sp>
      <p:sp>
        <p:nvSpPr>
          <p:cNvPr id="7" name="Content Placeholder 2"/>
          <p:cNvSpPr>
            <a:spLocks noGrp="1"/>
          </p:cNvSpPr>
          <p:nvPr/>
        </p:nvSpPr>
        <p:spPr>
          <a:xfrm>
            <a:off x="1758950" y="6536055"/>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5" name="Content Placeholder 2"/>
          <p:cNvSpPr>
            <a:spLocks noGrp="1"/>
          </p:cNvSpPr>
          <p:nvPr/>
        </p:nvSpPr>
        <p:spPr>
          <a:xfrm>
            <a:off x="1758950" y="374650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en-GB" sz="2800" b="1" dirty="0">
                <a:ea typeface="Calibri" panose="020F0502020204030204" charset="0"/>
                <a:sym typeface="+mn-ea"/>
              </a:rPr>
              <a:t>Input command line:</a:t>
            </a:r>
            <a:endParaRPr lang="en-US" sz="2800" dirty="0">
              <a:sym typeface="+mn-ea"/>
            </a:endParaRPr>
          </a:p>
        </p:txBody>
      </p:sp>
      <p:graphicFrame>
        <p:nvGraphicFramePr>
          <p:cNvPr id="10" name="表格 9"/>
          <p:cNvGraphicFramePr>
            <a:graphicFrameLocks noGrp="1"/>
          </p:cNvGraphicFramePr>
          <p:nvPr>
            <p:custDataLst>
              <p:tags r:id="rId1"/>
            </p:custDataLst>
          </p:nvPr>
        </p:nvGraphicFramePr>
        <p:xfrm>
          <a:off x="713105" y="6984365"/>
          <a:ext cx="13399135" cy="5967730"/>
        </p:xfrm>
        <a:graphic>
          <a:graphicData uri="http://schemas.openxmlformats.org/drawingml/2006/table">
            <a:tbl>
              <a:tblPr>
                <a:tableStyleId>{5940675A-B579-460E-94D1-54222C63F5DA}</a:tableStyleId>
              </a:tblPr>
              <a:tblGrid>
                <a:gridCol w="2741930"/>
                <a:gridCol w="4544060"/>
                <a:gridCol w="6113145"/>
              </a:tblGrid>
              <a:tr h="518160">
                <a:tc>
                  <a:txBody>
                    <a:bodyPr/>
                    <a:lstStyle/>
                    <a:p>
                      <a:pPr marL="0" marR="0" algn="ctr">
                        <a:buNone/>
                      </a:pPr>
                      <a:r>
                        <a:rPr lang="zh-CN" altLang="en-US" sz="2800" b="0" kern="100" dirty="0">
                          <a:effectLst/>
                          <a:latin typeface="+mn-ea"/>
                          <a:cs typeface="+mn-ea"/>
                        </a:rPr>
                        <a:t>参数</a:t>
                      </a:r>
                      <a:r>
                        <a:rPr lang="en-US" sz="2800" b="0" kern="100" baseline="30000">
                          <a:effectLst/>
                          <a:latin typeface="+mn-ea"/>
                          <a:cs typeface="+mn-ea"/>
                          <a:sym typeface="+mn-ea"/>
                        </a:rPr>
                        <a:t>√</a:t>
                      </a:r>
                      <a:r>
                        <a:rPr lang="zh-CN" altLang="en-US" sz="2800" b="0" kern="100" baseline="30000">
                          <a:effectLst/>
                          <a:latin typeface="+mn-ea"/>
                          <a:cs typeface="+mn-ea"/>
                          <a:sym typeface="+mn-ea"/>
                        </a:rPr>
                        <a:t>必要</a:t>
                      </a:r>
                      <a:endParaRPr lang="zh-CN" altLang="en-US" sz="2800" b="0" kern="100" baseline="30000" dirty="0">
                        <a:effectLst/>
                        <a:latin typeface="+mn-ea"/>
                        <a:cs typeface="+mn-ea"/>
                        <a:sym typeface="+mn-ea"/>
                      </a:endParaRPr>
                    </a:p>
                  </a:txBody>
                  <a:tcPr marL="68580" marR="68580" anchor="ctr">
                    <a:solidFill>
                      <a:schemeClr val="bg2"/>
                    </a:solidFill>
                  </a:tcPr>
                </a:tc>
                <a:tc>
                  <a:txBody>
                    <a:bodyPr/>
                    <a:lstStyle/>
                    <a:p>
                      <a:pPr marL="0" marR="0" algn="ctr">
                        <a:buNone/>
                      </a:pPr>
                      <a:r>
                        <a:rPr lang="zh-CN" altLang="en-US" sz="2800" b="0" kern="100" dirty="0">
                          <a:effectLst/>
                          <a:latin typeface="+mn-ea"/>
                        </a:rPr>
                        <a:t>描述</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800" b="0" kern="100" dirty="0">
                          <a:effectLst/>
                          <a:latin typeface="+mn-ea"/>
                        </a:rPr>
                        <a:t>默认值</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r>
              <a:tr h="518160">
                <a:tc>
                  <a:txBody>
                    <a:bodyPr/>
                    <a:lstStyle/>
                    <a:p>
                      <a:pPr marL="0" marR="0" algn="ctr">
                        <a:buNone/>
                      </a:pPr>
                      <a:r>
                        <a:rPr lang="en-US" sz="2800" b="0" kern="100">
                          <a:effectLst/>
                          <a:latin typeface="+mn-ea"/>
                        </a:rPr>
                        <a:t>-i</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en-US" altLang="zh-CN" sz="2800" b="0" kern="100">
                          <a:effectLst/>
                          <a:latin typeface="+mn-ea"/>
                          <a:cs typeface="+mn-ea"/>
                        </a:rPr>
                        <a:t>fq</a:t>
                      </a:r>
                      <a:r>
                        <a:rPr lang="zh-CN" altLang="en-US" sz="2800" b="0" kern="100">
                          <a:effectLst/>
                          <a:latin typeface="+mn-ea"/>
                          <a:cs typeface="+mn-ea"/>
                        </a:rPr>
                        <a:t>文件输入文件夹</a:t>
                      </a:r>
                      <a:endParaRPr lang="zh-CN" altLang="en-US" sz="2800" b="0" kern="100">
                        <a:effectLst/>
                        <a:latin typeface="+mn-ea"/>
                        <a:cs typeface="+mn-ea"/>
                      </a:endParaRPr>
                    </a:p>
                  </a:txBody>
                  <a:tcPr marL="68580" marR="68580" anchor="ctr"/>
                </a:tc>
                <a:tc>
                  <a:txBody>
                    <a:bodyPr/>
                    <a:lstStyle/>
                    <a:p>
                      <a:pPr marL="0" marR="0" algn="ctr">
                        <a:buNone/>
                      </a:pPr>
                      <a:r>
                        <a:rPr lang="en-US" altLang="zh-CN" sz="2800" b="0" kern="100" dirty="0">
                          <a:effectLst/>
                          <a:latin typeface="+mn-ea"/>
                        </a:rPr>
                        <a:t>-</a:t>
                      </a:r>
                      <a:endParaRPr lang="en-US" altLang="zh-CN" sz="2800" b="0" kern="100" dirty="0">
                        <a:effectLst/>
                        <a:latin typeface="+mn-ea"/>
                        <a:cs typeface="Times New Roman" panose="02020603050405020304" pitchFamily="18" charset="0"/>
                      </a:endParaRPr>
                    </a:p>
                  </a:txBody>
                  <a:tcPr marL="68580" marR="68580" anchor="ctr"/>
                </a:tc>
              </a:tr>
              <a:tr h="518160">
                <a:tc>
                  <a:txBody>
                    <a:bodyPr/>
                    <a:lstStyle/>
                    <a:p>
                      <a:pPr marL="0" marR="0" algn="ctr">
                        <a:buNone/>
                      </a:pPr>
                      <a:r>
                        <a:rPr lang="en-US" sz="2800" b="0" kern="100">
                          <a:effectLst/>
                          <a:latin typeface="+mn-ea"/>
                        </a:rPr>
                        <a:t>-o</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zh-CN" sz="2800" b="0" kern="100">
                          <a:effectLst/>
                          <a:latin typeface="+mn-ea"/>
                        </a:rPr>
                        <a:t>输出文件夹</a:t>
                      </a:r>
                      <a:endParaRPr lang="zh-CN" sz="28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800" b="0" kern="100">
                          <a:effectLst/>
                          <a:latin typeface="+mn-ea"/>
                        </a:rPr>
                        <a:t>-</a:t>
                      </a:r>
                      <a:endParaRPr lang="en-US" altLang="zh-CN" sz="2800" b="0" kern="100">
                        <a:effectLst/>
                        <a:latin typeface="+mn-ea"/>
                        <a:cs typeface="Times New Roman" panose="02020603050405020304" pitchFamily="18" charset="0"/>
                      </a:endParaRPr>
                    </a:p>
                  </a:txBody>
                  <a:tcPr marL="68580" marR="68580" anchor="ctr"/>
                </a:tc>
              </a:tr>
              <a:tr h="1252220">
                <a:tc>
                  <a:txBody>
                    <a:bodyPr/>
                    <a:lstStyle/>
                    <a:p>
                      <a:pPr marL="0" marR="0" algn="ctr">
                        <a:buNone/>
                      </a:pPr>
                      <a:r>
                        <a:rPr lang="en-US" sz="2800" b="0" kern="100">
                          <a:effectLst/>
                          <a:latin typeface="+mn-ea"/>
                          <a:sym typeface="+mn-ea"/>
                        </a:rPr>
                        <a:t>-s,--species</a:t>
                      </a:r>
                      <a:r>
                        <a:rPr lang="en-US" sz="2800" b="0" kern="100" baseline="30000">
                          <a:effectLst/>
                          <a:latin typeface="+mn-ea"/>
                          <a:sym typeface="+mn-ea"/>
                        </a:rPr>
                        <a:t>√</a:t>
                      </a:r>
                      <a:endParaRPr lang="en-US" sz="28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800" b="0" kern="100">
                          <a:effectLst/>
                          <a:latin typeface="+mn-ea"/>
                        </a:rPr>
                        <a:t>物种</a:t>
                      </a:r>
                      <a:endParaRPr lang="zh-CN" altLang="en-US" sz="2800" b="0" kern="100">
                        <a:effectLst/>
                        <a:latin typeface="+mn-ea"/>
                      </a:endParaRPr>
                    </a:p>
                  </a:txBody>
                  <a:tcPr marL="68580" marR="68580" anchor="ctr"/>
                </a:tc>
                <a:tc>
                  <a:txBody>
                    <a:bodyPr/>
                    <a:lstStyle/>
                    <a:p>
                      <a:pPr marL="0" marR="0" algn="ctr">
                        <a:buNone/>
                      </a:pPr>
                      <a:r>
                        <a:rPr lang="en-US" altLang="zh-CN" sz="2800" b="0" kern="100">
                          <a:effectLst/>
                          <a:latin typeface="+mn-ea"/>
                          <a:cs typeface="Times New Roman" panose="02020603050405020304" pitchFamily="18" charset="0"/>
                        </a:rPr>
                        <a:t>mm10,rn7,hg38,susScr11,galGal6,mm10_plusmajsat</a:t>
                      </a:r>
                      <a:endParaRPr lang="en-US" altLang="zh-CN" sz="2800" b="0" kern="100">
                        <a:effectLst/>
                        <a:latin typeface="+mn-ea"/>
                        <a:cs typeface="Times New Roman" panose="02020603050405020304" pitchFamily="18" charset="0"/>
                      </a:endParaRPr>
                    </a:p>
                  </a:txBody>
                  <a:tcPr marL="68580" marR="68580" anchor="ctr"/>
                </a:tc>
              </a:tr>
              <a:tr h="645160">
                <a:tc>
                  <a:txBody>
                    <a:bodyPr/>
                    <a:lstStyle/>
                    <a:p>
                      <a:pPr marL="0" marR="0" algn="ctr">
                        <a:buNone/>
                      </a:pPr>
                      <a:r>
                        <a:rPr lang="en-US" sz="2800" b="0" kern="100">
                          <a:effectLst/>
                          <a:latin typeface="+mn-ea"/>
                        </a:rPr>
                        <a:t>-t,--thread</a:t>
                      </a:r>
                      <a:endParaRPr lang="en-US" sz="28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800" b="0" kern="100" dirty="0">
                          <a:effectLst/>
                          <a:latin typeface="+mn-ea"/>
                          <a:cs typeface="+mn-ea"/>
                          <a:sym typeface="+mn-ea"/>
                        </a:rPr>
                        <a:t>使用进程数</a:t>
                      </a:r>
                      <a:endParaRPr lang="zh-CN" altLang="en-US" sz="2800" b="0" kern="100" dirty="0">
                        <a:effectLst/>
                        <a:latin typeface="+mn-ea"/>
                        <a:cs typeface="+mn-ea"/>
                        <a:sym typeface="+mn-ea"/>
                      </a:endParaRPr>
                    </a:p>
                  </a:txBody>
                  <a:tcPr marL="68580" marR="68580" anchor="ctr"/>
                </a:tc>
                <a:tc>
                  <a:txBody>
                    <a:bodyPr/>
                    <a:lstStyle/>
                    <a:p>
                      <a:pPr marL="0" marR="0" algn="ctr">
                        <a:buNone/>
                      </a:pPr>
                      <a:r>
                        <a:rPr lang="zh-CN" altLang="en-US" sz="2800" b="0" kern="100">
                          <a:effectLst/>
                          <a:latin typeface="+mn-ea"/>
                        </a:rPr>
                        <a:t> </a:t>
                      </a:r>
                      <a:r>
                        <a:rPr lang="en-US" altLang="zh-CN" sz="2800" b="0" kern="100">
                          <a:effectLst/>
                          <a:latin typeface="+mn-ea"/>
                        </a:rPr>
                        <a:t>10</a:t>
                      </a:r>
                      <a:endParaRPr lang="en-US" altLang="zh-CN" sz="2800" b="0" kern="100">
                        <a:effectLst/>
                        <a:latin typeface="+mn-ea"/>
                        <a:cs typeface="Times New Roman" panose="02020603050405020304" pitchFamily="18" charset="0"/>
                      </a:endParaRPr>
                    </a:p>
                  </a:txBody>
                  <a:tcPr marL="68580" marR="68580" anchor="ctr"/>
                </a:tc>
              </a:tr>
              <a:tr h="944880">
                <a:tc>
                  <a:txBody>
                    <a:bodyPr/>
                    <a:lstStyle/>
                    <a:p>
                      <a:pPr marL="0" marR="0" algn="ctr">
                        <a:buNone/>
                      </a:pPr>
                      <a:r>
                        <a:rPr lang="en-US" sz="2800" b="0" kern="100">
                          <a:effectLst/>
                          <a:latin typeface="+mn-ea"/>
                        </a:rPr>
                        <a:t>-f,--filter</a:t>
                      </a:r>
                      <a:endParaRPr lang="en-US" sz="28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800" b="0" kern="100">
                          <a:effectLst/>
                          <a:latin typeface="+mn-ea"/>
                          <a:cs typeface="+mn-ea"/>
                        </a:rPr>
                        <a:t>是否进行更严格的过滤，参数参考</a:t>
                      </a:r>
                      <a:r>
                        <a:rPr lang="en-US" altLang="zh-CN" sz="2800" b="0" kern="100">
                          <a:effectLst/>
                          <a:latin typeface="+mn-ea"/>
                          <a:cs typeface="+mn-ea"/>
                        </a:rPr>
                        <a:t>Ruan Lab</a:t>
                      </a:r>
                      <a:endParaRPr lang="zh-CN" altLang="en-US" sz="2800" b="0" kern="100">
                        <a:effectLst/>
                        <a:latin typeface="+mn-ea"/>
                        <a:cs typeface="+mn-ea"/>
                      </a:endParaRPr>
                    </a:p>
                  </a:txBody>
                  <a:tcPr marL="68580" marR="68580" anchor="ctr"/>
                </a:tc>
                <a:tc>
                  <a:txBody>
                    <a:bodyPr/>
                    <a:lstStyle/>
                    <a:p>
                      <a:pPr marL="0" marR="0" algn="ctr">
                        <a:buNone/>
                      </a:pPr>
                      <a:endParaRPr lang="en-US" altLang="zh-CN" sz="2800" b="0" kern="100" dirty="0">
                        <a:effectLst/>
                        <a:latin typeface="+mn-ea"/>
                        <a:cs typeface="Times New Roman" panose="02020603050405020304" pitchFamily="18" charset="0"/>
                      </a:endParaRPr>
                    </a:p>
                  </a:txBody>
                  <a:tcPr marL="68580" marR="68580" anchor="ctr"/>
                </a:tc>
              </a:tr>
              <a:tr h="626110">
                <a:tc>
                  <a:txBody>
                    <a:bodyPr/>
                    <a:p>
                      <a:pPr marL="0" marR="0" algn="ctr">
                        <a:buNone/>
                      </a:pPr>
                      <a:r>
                        <a:rPr lang="en-US" altLang="en-US" sz="2800" b="0" kern="100">
                          <a:effectLst/>
                          <a:latin typeface="+mn-ea"/>
                          <a:cs typeface="Times New Roman" panose="02020603050405020304" pitchFamily="18" charset="0"/>
                        </a:rPr>
                        <a:t>-l</a:t>
                      </a:r>
                      <a:endParaRPr lang="en-US" altLang="en-US" sz="2800" b="0" kern="100">
                        <a:effectLst/>
                        <a:latin typeface="+mn-ea"/>
                        <a:cs typeface="Times New Roman" panose="02020603050405020304" pitchFamily="18" charset="0"/>
                      </a:endParaRPr>
                    </a:p>
                  </a:txBody>
                  <a:tcPr marL="68580" marR="68580" anchor="ctr"/>
                </a:tc>
                <a:tc>
                  <a:txBody>
                    <a:bodyPr/>
                    <a:p>
                      <a:pPr marL="0" marR="0" algn="ctr">
                        <a:buNone/>
                      </a:pPr>
                      <a:r>
                        <a:rPr lang="en-US" altLang="zh-CN" sz="2800" b="0" kern="100">
                          <a:effectLst/>
                          <a:latin typeface="+mn-ea"/>
                          <a:cs typeface="+mn-ea"/>
                        </a:rPr>
                        <a:t>1(</a:t>
                      </a:r>
                      <a:r>
                        <a:rPr lang="zh-CN" altLang="en-US" sz="2800" b="0" kern="100">
                          <a:effectLst/>
                          <a:latin typeface="+mn-ea"/>
                          <a:cs typeface="+mn-ea"/>
                        </a:rPr>
                        <a:t>单端测序</a:t>
                      </a:r>
                      <a:r>
                        <a:rPr lang="en-US" altLang="zh-CN" sz="2800" b="0" kern="100">
                          <a:effectLst/>
                          <a:latin typeface="+mn-ea"/>
                          <a:cs typeface="+mn-ea"/>
                        </a:rPr>
                        <a:t>)</a:t>
                      </a:r>
                      <a:r>
                        <a:rPr lang="zh-CN" altLang="en-US" sz="2800" b="0" kern="100">
                          <a:effectLst/>
                          <a:latin typeface="+mn-ea"/>
                          <a:cs typeface="+mn-ea"/>
                        </a:rPr>
                        <a:t>，</a:t>
                      </a:r>
                      <a:r>
                        <a:rPr lang="en-US" altLang="zh-CN" sz="2800" b="0" kern="100">
                          <a:effectLst/>
                          <a:latin typeface="+mn-ea"/>
                          <a:cs typeface="+mn-ea"/>
                        </a:rPr>
                        <a:t>2</a:t>
                      </a:r>
                      <a:r>
                        <a:rPr lang="zh-CN" altLang="en-US" sz="2800" b="0" kern="100">
                          <a:effectLst/>
                          <a:latin typeface="+mn-ea"/>
                          <a:cs typeface="+mn-ea"/>
                        </a:rPr>
                        <a:t>（双端测序）</a:t>
                      </a:r>
                      <a:endParaRPr lang="zh-CN" altLang="en-US" sz="2800" b="0" kern="100">
                        <a:effectLst/>
                        <a:latin typeface="+mn-ea"/>
                        <a:cs typeface="+mn-ea"/>
                      </a:endParaRPr>
                    </a:p>
                  </a:txBody>
                  <a:tcPr marL="68580" marR="68580" anchor="ctr"/>
                </a:tc>
                <a:tc>
                  <a:txBody>
                    <a:bodyPr/>
                    <a:p>
                      <a:pPr marL="0" marR="0" algn="ctr">
                        <a:buNone/>
                      </a:pPr>
                      <a:r>
                        <a:rPr lang="en-US" altLang="zh-CN" sz="2800" b="0" kern="100" dirty="0">
                          <a:effectLst/>
                          <a:latin typeface="+mn-ea"/>
                          <a:cs typeface="Times New Roman" panose="02020603050405020304" pitchFamily="18" charset="0"/>
                        </a:rPr>
                        <a:t>2</a:t>
                      </a:r>
                      <a:endParaRPr lang="en-US" altLang="zh-CN" sz="2800" b="0" kern="100" dirty="0">
                        <a:effectLst/>
                        <a:latin typeface="+mn-ea"/>
                        <a:cs typeface="Times New Roman" panose="02020603050405020304" pitchFamily="18" charset="0"/>
                      </a:endParaRPr>
                    </a:p>
                  </a:txBody>
                  <a:tcPr marL="68580" marR="68580" anchor="ctr"/>
                </a:tc>
              </a:tr>
              <a:tr h="831850">
                <a:tc>
                  <a:txBody>
                    <a:bodyPr/>
                    <a:p>
                      <a:pPr marL="0" marR="0" algn="ctr">
                        <a:buNone/>
                      </a:pPr>
                      <a:r>
                        <a:rPr lang="en-US" altLang="en-US" sz="2800" b="0" kern="100">
                          <a:effectLst/>
                          <a:latin typeface="+mn-ea"/>
                          <a:cs typeface="Times New Roman" panose="02020603050405020304" pitchFamily="18" charset="0"/>
                        </a:rPr>
                        <a:t>-r,--resolution</a:t>
                      </a:r>
                      <a:endParaRPr lang="en-US" altLang="en-US" sz="2800" b="0" kern="100">
                        <a:effectLst/>
                        <a:latin typeface="+mn-ea"/>
                        <a:cs typeface="Times New Roman" panose="02020603050405020304" pitchFamily="18" charset="0"/>
                      </a:endParaRPr>
                    </a:p>
                  </a:txBody>
                  <a:tcPr marL="68580" marR="68580" anchor="ctr"/>
                </a:tc>
                <a:tc>
                  <a:txBody>
                    <a:bodyPr/>
                    <a:p>
                      <a:pPr marL="0" marR="0" algn="ctr">
                        <a:buNone/>
                      </a:pPr>
                      <a:r>
                        <a:rPr lang="zh-CN" altLang="en-US" sz="2800" b="0" kern="100">
                          <a:effectLst/>
                          <a:latin typeface="+mn-ea"/>
                          <a:cs typeface="+mn-ea"/>
                        </a:rPr>
                        <a:t>生成的</a:t>
                      </a:r>
                      <a:r>
                        <a:rPr lang="en-US" altLang="zh-CN" sz="2800" b="0" kern="100">
                          <a:effectLst/>
                          <a:latin typeface="+mn-ea"/>
                          <a:cs typeface="+mn-ea"/>
                        </a:rPr>
                        <a:t>cool</a:t>
                      </a:r>
                      <a:r>
                        <a:rPr lang="zh-CN" altLang="en-US" sz="2800" b="0" kern="100">
                          <a:effectLst/>
                          <a:latin typeface="+mn-ea"/>
                          <a:cs typeface="+mn-ea"/>
                        </a:rPr>
                        <a:t>文件的分辨率</a:t>
                      </a:r>
                      <a:r>
                        <a:rPr lang="en-US" altLang="zh-CN" sz="2800" b="0" kern="100">
                          <a:effectLst/>
                          <a:latin typeface="+mn-ea"/>
                          <a:cs typeface="+mn-ea"/>
                        </a:rPr>
                        <a:t>,</a:t>
                      </a:r>
                      <a:r>
                        <a:rPr lang="zh-CN" altLang="en-US" sz="2800" b="0" kern="100">
                          <a:effectLst/>
                          <a:latin typeface="+mn-ea"/>
                          <a:cs typeface="+mn-ea"/>
                        </a:rPr>
                        <a:t>逗号分隔</a:t>
                      </a:r>
                      <a:endParaRPr lang="zh-CN" altLang="en-US" sz="2800" b="0" kern="100">
                        <a:effectLst/>
                        <a:latin typeface="+mn-ea"/>
                        <a:cs typeface="+mn-ea"/>
                      </a:endParaRPr>
                    </a:p>
                  </a:txBody>
                  <a:tcPr marL="68580" marR="68580" anchor="ctr"/>
                </a:tc>
                <a:tc>
                  <a:txBody>
                    <a:bodyPr/>
                    <a:p>
                      <a:pPr marL="0" marR="0" algn="ctr">
                        <a:buNone/>
                      </a:pPr>
                      <a:r>
                        <a:rPr lang="en-US" altLang="zh-CN" sz="2800" b="0" kern="100" dirty="0">
                          <a:effectLst/>
                          <a:latin typeface="+mn-ea"/>
                          <a:cs typeface="Times New Roman" panose="02020603050405020304" pitchFamily="18" charset="0"/>
                        </a:rPr>
                        <a:t>1000</a:t>
                      </a:r>
                      <a:endParaRPr lang="en-US" altLang="zh-CN" sz="2800" b="0" kern="100" dirty="0">
                        <a:effectLst/>
                        <a:latin typeface="+mn-ea"/>
                        <a:cs typeface="Times New Roman" panose="02020603050405020304" pitchFamily="18" charset="0"/>
                      </a:endParaRPr>
                    </a:p>
                  </a:txBody>
                  <a:tcPr marL="68580" marR="68580" anchor="ctr"/>
                </a:tc>
              </a:tr>
            </a:tbl>
          </a:graphicData>
        </a:graphic>
      </p:graphicFrame>
      <p:pic>
        <p:nvPicPr>
          <p:cNvPr id="8" name="图片 7"/>
          <p:cNvPicPr>
            <a:picLocks noChangeAspect="1"/>
          </p:cNvPicPr>
          <p:nvPr/>
        </p:nvPicPr>
        <p:blipFill>
          <a:blip r:embed="rId2"/>
          <a:stretch>
            <a:fillRect/>
          </a:stretch>
        </p:blipFill>
        <p:spPr>
          <a:xfrm>
            <a:off x="16289020" y="2717800"/>
            <a:ext cx="7136765" cy="8645525"/>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QC of sequencing</a:t>
            </a:r>
            <a:endParaRPr lang="en-US" dirty="0"/>
          </a:p>
          <a:p>
            <a:r>
              <a:rPr lang="en-US" dirty="0"/>
              <a:t>QC of </a:t>
            </a:r>
            <a:r>
              <a:rPr lang="en-US" sz="4200" dirty="0"/>
              <a:t>library</a:t>
            </a:r>
            <a:r>
              <a:rPr lang="en-US" dirty="0"/>
              <a:t> construction</a:t>
            </a:r>
            <a:endParaRPr lang="en-US" dirty="0"/>
          </a:p>
          <a:p>
            <a:pPr lvl="1"/>
            <a:r>
              <a:rPr lang="en-US" dirty="0"/>
              <a:t>Final valid pairs</a:t>
            </a:r>
            <a:endParaRPr lang="en-US" dirty="0"/>
          </a:p>
          <a:p>
            <a:pPr lvl="1"/>
            <a:r>
              <a:rPr lang="en-US" dirty="0"/>
              <a:t>Duplication level</a:t>
            </a:r>
            <a:endParaRPr lang="en-US" dirty="0"/>
          </a:p>
          <a:p>
            <a:pPr lvl="1"/>
            <a:r>
              <a:rPr lang="en-US" dirty="0"/>
              <a:t>Pair type proportion</a:t>
            </a:r>
            <a:endParaRPr lang="en-US" dirty="0"/>
          </a:p>
          <a:p>
            <a:pPr marL="610870" lvl="1" indent="-610870"/>
            <a:r>
              <a:rPr lang="en-US" sz="4400" dirty="0"/>
              <a:t>Resolution evaluation (proportion of bins that overlap with more than 1000 pairs)</a:t>
            </a:r>
            <a:endParaRPr lang="en-US" sz="4400" dirty="0"/>
          </a:p>
          <a:p>
            <a:pPr marL="610870" lvl="1" indent="-610870"/>
            <a:endParaRPr lang="en-US" sz="4400" dirty="0"/>
          </a:p>
          <a:p>
            <a:pPr marL="444500" lvl="1" indent="0">
              <a:buNone/>
            </a:pPr>
            <a:endParaRPr lang="en-US" dirty="0"/>
          </a:p>
        </p:txBody>
      </p:sp>
      <p:sp>
        <p:nvSpPr>
          <p:cNvPr id="3" name="Title 2"/>
          <p:cNvSpPr>
            <a:spLocks noGrp="1"/>
          </p:cNvSpPr>
          <p:nvPr>
            <p:ph type="title"/>
          </p:nvPr>
        </p:nvSpPr>
        <p:spPr/>
        <p:txBody>
          <a:bodyPr/>
          <a:lstStyle/>
          <a:p>
            <a:r>
              <a:rPr lang="en-US" altLang="zh-CN" sz="4400" dirty="0"/>
              <a:t>Quality</a:t>
            </a:r>
            <a:r>
              <a:rPr lang="zh-CN" altLang="en-US" sz="4400" dirty="0"/>
              <a:t> </a:t>
            </a:r>
            <a:r>
              <a:rPr lang="en-US" altLang="zh-CN" sz="4400" dirty="0"/>
              <a:t>control</a:t>
            </a:r>
            <a:endParaRPr lang="en-US"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dirty="0">
                <a:sym typeface="+mn-ea"/>
              </a:rPr>
              <a:t>QC of sequencing</a:t>
            </a:r>
            <a:endParaRPr lang="en-US" altLang="zh-CN">
              <a:ln>
                <a:noFill/>
              </a:ln>
              <a:solidFill>
                <a:schemeClr val="bg1"/>
              </a:solidFill>
              <a:effectLst/>
              <a:latin typeface="+mn-lt"/>
              <a:cs typeface="+mn-cs"/>
              <a:sym typeface="Helvetica"/>
            </a:endParaRPr>
          </a:p>
        </p:txBody>
      </p:sp>
      <p:pic>
        <p:nvPicPr>
          <p:cNvPr id="4" name="图片 3"/>
          <p:cNvPicPr>
            <a:picLocks noChangeAspect="1"/>
          </p:cNvPicPr>
          <p:nvPr/>
        </p:nvPicPr>
        <p:blipFill>
          <a:blip r:embed="rId1"/>
          <a:stretch>
            <a:fillRect/>
          </a:stretch>
        </p:blipFill>
        <p:spPr>
          <a:xfrm>
            <a:off x="985520" y="4663440"/>
            <a:ext cx="4808220" cy="3558540"/>
          </a:xfrm>
          <a:prstGeom prst="rect">
            <a:avLst/>
          </a:prstGeom>
        </p:spPr>
      </p:pic>
      <p:sp>
        <p:nvSpPr>
          <p:cNvPr id="5" name="文本框 4"/>
          <p:cNvSpPr txBox="1"/>
          <p:nvPr/>
        </p:nvSpPr>
        <p:spPr>
          <a:xfrm>
            <a:off x="756920" y="1924050"/>
            <a:ext cx="503682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Tool</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kumimoji="0" lang="en-US" altLang="zh-CN" sz="3200" b="1" i="0" u="none" strike="noStrike" cap="none" spc="0" normalizeH="0" baseline="0">
                <a:ln>
                  <a:noFill/>
                </a:ln>
                <a:solidFill>
                  <a:srgbClr val="000000"/>
                </a:solidFill>
                <a:effectLst/>
                <a:uFillTx/>
                <a:latin typeface="+mn-lt"/>
                <a:ea typeface="+mn-ea"/>
                <a:cs typeface="+mn-cs"/>
                <a:sym typeface="Helvetica"/>
              </a:rPr>
              <a:t>fastqc, multiqc</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p:txBody>
      </p:sp>
      <p:pic>
        <p:nvPicPr>
          <p:cNvPr id="15" name="图片 14"/>
          <p:cNvPicPr>
            <a:picLocks noChangeAspect="1"/>
          </p:cNvPicPr>
          <p:nvPr/>
        </p:nvPicPr>
        <p:blipFill>
          <a:blip r:embed="rId2"/>
          <a:stretch>
            <a:fillRect/>
          </a:stretch>
        </p:blipFill>
        <p:spPr>
          <a:xfrm>
            <a:off x="8645525" y="3996690"/>
            <a:ext cx="14066520" cy="4892040"/>
          </a:xfrm>
          <a:prstGeom prst="rect">
            <a:avLst/>
          </a:prstGeom>
        </p:spPr>
      </p:pic>
      <p:sp>
        <p:nvSpPr>
          <p:cNvPr id="6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tags/tag1.xml><?xml version="1.0" encoding="utf-8"?>
<p:tagLst xmlns:p="http://schemas.openxmlformats.org/presentationml/2006/main">
  <p:tag name="TABLE_ENDDRAG_ORIGIN_RECT" val="1055*460"/>
  <p:tag name="TABLE_ENDDRAG_RECT" val="56*561*1055*460"/>
</p:tagLst>
</file>

<file path=ppt/tags/tag10.xml><?xml version="1.0" encoding="utf-8"?>
<p:tagLst xmlns:p="http://schemas.openxmlformats.org/presentationml/2006/main">
  <p:tag name="TABLE_ENDDRAG_ORIGIN_RECT" val="661*358"/>
  <p:tag name="TABLE_ENDDRAG_RECT" val="11*572*661*358"/>
</p:tagLst>
</file>

<file path=ppt/tags/tag11.xml><?xml version="1.0" encoding="utf-8"?>
<p:tagLst xmlns:p="http://schemas.openxmlformats.org/presentationml/2006/main">
  <p:tag name="TABLE_ENDDRAG_ORIGIN_RECT" val="705*519"/>
  <p:tag name="TABLE_ENDDRAG_RECT" val="701*521*705*519"/>
</p:tagLst>
</file>

<file path=ppt/tags/tag12.xml><?xml version="1.0" encoding="utf-8"?>
<p:tagLst xmlns:p="http://schemas.openxmlformats.org/presentationml/2006/main">
  <p:tag name="TABLE_ENDDRAG_ORIGIN_RECT" val="661*358"/>
  <p:tag name="TABLE_ENDDRAG_RECT" val="11*572*661*358"/>
</p:tagLst>
</file>

<file path=ppt/tags/tag13.xml><?xml version="1.0" encoding="utf-8"?>
<p:tagLst xmlns:p="http://schemas.openxmlformats.org/presentationml/2006/main">
  <p:tag name="COMMONDATA" val="eyJoZGlkIjoiOTcxZTYxNzk4MmM5Yjg0NmM0OWRjY2RhNjU5NzdmYzcifQ=="/>
</p:tagLst>
</file>

<file path=ppt/tags/tag2.xml><?xml version="1.0" encoding="utf-8"?>
<p:tagLst xmlns:p="http://schemas.openxmlformats.org/presentationml/2006/main">
  <p:tag name="TABLE_ENDDRAG_ORIGIN_RECT" val="778*420"/>
  <p:tag name="TABLE_ENDDRAG_RECT" val="57*548*778*420"/>
</p:tagLst>
</file>

<file path=ppt/tags/tag3.xml><?xml version="1.0" encoding="utf-8"?>
<p:tagLst xmlns:p="http://schemas.openxmlformats.org/presentationml/2006/main">
  <p:tag name="TABLE_ENDDRAG_ORIGIN_RECT" val="952*385"/>
  <p:tag name="TABLE_ENDDRAG_RECT" val="160*660*952*385"/>
</p:tagLst>
</file>

<file path=ppt/tags/tag4.xml><?xml version="1.0" encoding="utf-8"?>
<p:tagLst xmlns:p="http://schemas.openxmlformats.org/presentationml/2006/main">
  <p:tag name="TABLE_ENDDRAG_ORIGIN_RECT" val="840*313"/>
  <p:tag name="TABLE_ENDDRAG_RECT" val="1030*668*840*313"/>
</p:tagLst>
</file>

<file path=ppt/tags/tag5.xml><?xml version="1.0" encoding="utf-8"?>
<p:tagLst xmlns:p="http://schemas.openxmlformats.org/presentationml/2006/main">
  <p:tag name="TABLE_ENDDRAG_ORIGIN_RECT" val="930*348"/>
  <p:tag name="TABLE_ENDDRAG_RECT" val="175*654*930*348"/>
</p:tagLst>
</file>

<file path=ppt/tags/tag6.xml><?xml version="1.0" encoding="utf-8"?>
<p:tagLst xmlns:p="http://schemas.openxmlformats.org/presentationml/2006/main">
  <p:tag name="TABLE_ENDDRAG_ORIGIN_RECT" val="934*461"/>
  <p:tag name="TABLE_ENDDRAG_RECT" val="98*639*934*461"/>
</p:tagLst>
</file>

<file path=ppt/tags/tag7.xml><?xml version="1.0" encoding="utf-8"?>
<p:tagLst xmlns:p="http://schemas.openxmlformats.org/presentationml/2006/main">
  <p:tag name="TABLE_ENDDRAG_ORIGIN_RECT" val="712*306"/>
  <p:tag name="TABLE_ENDDRAG_RECT" val="175*685*712*306"/>
</p:tagLst>
</file>

<file path=ppt/tags/tag8.xml><?xml version="1.0" encoding="utf-8"?>
<p:tagLst xmlns:p="http://schemas.openxmlformats.org/presentationml/2006/main">
  <p:tag name="TABLE_ENDDRAG_ORIGIN_RECT" val="661*358"/>
  <p:tag name="TABLE_ENDDRAG_RECT" val="11*572*661*358"/>
</p:tagLst>
</file>

<file path=ppt/tags/tag9.xml><?xml version="1.0" encoding="utf-8"?>
<p:tagLst xmlns:p="http://schemas.openxmlformats.org/presentationml/2006/main">
  <p:tag name="TABLE_ENDDRAG_ORIGIN_RECT" val="661*358"/>
  <p:tag name="TABLE_ENDDRAG_RECT" val="11*572*661*358"/>
</p:tagLst>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自定义 2">
      <a:majorFont>
        <a:latin typeface="Arial"/>
        <a:ea typeface="微软雅黑"/>
        <a:cs typeface=""/>
      </a:majorFont>
      <a:minorFont>
        <a:latin typeface="Arial"/>
        <a:ea typeface="微软雅黑"/>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15127</Words>
  <Application>WPS 演示</Application>
  <PresentationFormat>自定义</PresentationFormat>
  <Paragraphs>1139</Paragraphs>
  <Slides>44</Slides>
  <Notes>1</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63" baseType="lpstr">
      <vt:lpstr>Arial</vt:lpstr>
      <vt:lpstr>宋体</vt:lpstr>
      <vt:lpstr>Wingdings</vt:lpstr>
      <vt:lpstr>Helvetica</vt:lpstr>
      <vt:lpstr>Helvetica Neue Medium</vt:lpstr>
      <vt:lpstr>Calibri</vt:lpstr>
      <vt:lpstr>Monaco</vt:lpstr>
      <vt:lpstr>Wingdings</vt:lpstr>
      <vt:lpstr>Times New Roman</vt:lpstr>
      <vt:lpstr>等线</vt:lpstr>
      <vt:lpstr>Cambria Math</vt:lpstr>
      <vt:lpstr>Arial Narrow</vt:lpstr>
      <vt:lpstr>微软雅黑</vt:lpstr>
      <vt:lpstr>Arial Unicode MS</vt:lpstr>
      <vt:lpstr>Segoe Print</vt:lpstr>
      <vt:lpstr>Helvetica</vt:lpstr>
      <vt:lpstr>微软雅黑 Light</vt:lpstr>
      <vt:lpstr>White</vt:lpstr>
      <vt:lpstr>Package</vt:lpstr>
      <vt:lpstr>Hi-C data analysis handbook</vt:lpstr>
      <vt:lpstr>Outline</vt:lpstr>
      <vt:lpstr>Experiment Overview</vt:lpstr>
      <vt:lpstr>Experiment Overview</vt:lpstr>
      <vt:lpstr>Pre-process Pipeline</vt:lpstr>
      <vt:lpstr>Pre-process Pipeline</vt:lpstr>
      <vt:lpstr>Preprocess</vt:lpstr>
      <vt:lpstr>Quality control</vt:lpstr>
      <vt:lpstr>QC of library construction</vt:lpstr>
      <vt:lpstr>Stats summary</vt:lpstr>
      <vt:lpstr>QC of library construction</vt:lpstr>
      <vt:lpstr>Sample correlation</vt:lpstr>
      <vt:lpstr>Sample correlation</vt:lpstr>
      <vt:lpstr>Preprocess</vt:lpstr>
      <vt:lpstr>Matrix balancing, Format transformation</vt:lpstr>
      <vt:lpstr>Matrix balancing</vt:lpstr>
      <vt:lpstr>Matrix balancing, Format transformation</vt:lpstr>
      <vt:lpstr>Matrix balancing, Format transformation</vt:lpstr>
      <vt:lpstr>TAD related</vt:lpstr>
      <vt:lpstr>TAD related</vt:lpstr>
      <vt:lpstr>TAD related</vt:lpstr>
      <vt:lpstr>TAD related</vt:lpstr>
      <vt:lpstr>TAD related</vt:lpstr>
      <vt:lpstr>TAD related</vt:lpstr>
      <vt:lpstr>TAD related</vt:lpstr>
      <vt:lpstr>Compartment related</vt:lpstr>
      <vt:lpstr>Compartment related</vt:lpstr>
      <vt:lpstr>Calculate eigenvalues</vt:lpstr>
      <vt:lpstr>SaddlePlot</vt:lpstr>
      <vt:lpstr>A/B transit</vt:lpstr>
      <vt:lpstr>Compartment related</vt:lpstr>
      <vt:lpstr>Loop calling</vt:lpstr>
      <vt:lpstr>Loop calling</vt:lpstr>
      <vt:lpstr>Loop calling</vt:lpstr>
      <vt:lpstr>Loop Calling</vt:lpstr>
      <vt:lpstr>3D reconstruction</vt:lpstr>
      <vt:lpstr>3D reconstruction</vt:lpstr>
      <vt:lpstr>Differential contact</vt:lpstr>
      <vt:lpstr>Distance-contact</vt:lpstr>
      <vt:lpstr>Distance-contact</vt:lpstr>
      <vt:lpstr>Distance-contact</vt:lpstr>
      <vt:lpstr>Differential contact</vt:lpstr>
      <vt:lpstr>Differential contact</vt:lpstr>
      <vt:lpstr>Distance-contact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ATAC-seq data analysis handbook</dc:title>
  <dc:creator>zhangzheting</dc:creator>
  <cp:lastModifiedBy>啧啧啧啧泽杰</cp:lastModifiedBy>
  <cp:revision>376</cp:revision>
  <dcterms:created xsi:type="dcterms:W3CDTF">2024-10-14T06:51:00Z</dcterms:created>
  <dcterms:modified xsi:type="dcterms:W3CDTF">2025-08-31T09:59:47Z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334B3278D3AE4F0C9809E7FB862AD68C_13</vt:lpwstr>
  </property>
  <property fmtid="{D5CDD505-2E9C-101B-9397-08002B2CF9AE}" pid="3" name="KSOProductBuildVer">
    <vt:lpwstr>2052-12.1.0.22529</vt:lpwstr>
  </property>
</Properties>
</file>